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Lst>
  <p:notesMasterIdLst>
    <p:notesMasterId r:id="rId6"/>
  </p:notesMasterIdLst>
  <p:handoutMasterIdLst>
    <p:handoutMasterId r:id="rId35"/>
  </p:handoutMasterIdLst>
  <p:sldIdLst>
    <p:sldId id="392" r:id="rId4"/>
    <p:sldId id="352" r:id="rId5"/>
    <p:sldId id="353" r:id="rId7"/>
    <p:sldId id="354" r:id="rId8"/>
    <p:sldId id="355" r:id="rId9"/>
    <p:sldId id="356" r:id="rId10"/>
    <p:sldId id="357" r:id="rId11"/>
    <p:sldId id="358" r:id="rId12"/>
    <p:sldId id="359" r:id="rId13"/>
    <p:sldId id="360" r:id="rId14"/>
    <p:sldId id="361" r:id="rId15"/>
    <p:sldId id="362" r:id="rId16"/>
    <p:sldId id="363" r:id="rId17"/>
    <p:sldId id="364" r:id="rId18"/>
    <p:sldId id="365" r:id="rId19"/>
    <p:sldId id="366" r:id="rId20"/>
    <p:sldId id="367" r:id="rId21"/>
    <p:sldId id="368" r:id="rId22"/>
    <p:sldId id="369" r:id="rId23"/>
    <p:sldId id="370" r:id="rId24"/>
    <p:sldId id="371" r:id="rId25"/>
    <p:sldId id="372" r:id="rId26"/>
    <p:sldId id="373" r:id="rId27"/>
    <p:sldId id="374" r:id="rId28"/>
    <p:sldId id="375" r:id="rId29"/>
    <p:sldId id="376" r:id="rId30"/>
    <p:sldId id="377" r:id="rId31"/>
    <p:sldId id="378" r:id="rId32"/>
    <p:sldId id="379" r:id="rId33"/>
    <p:sldId id="391" r:id="rId34"/>
  </p:sldIdLst>
  <p:sldSz cx="12192000" cy="6858000"/>
  <p:notesSz cx="6858000" cy="9144000"/>
  <p:custDataLst>
    <p:tags r:id="rId40"/>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modifyVerifier cryptProviderType="rsaFull" cryptAlgorithmClass="hash" cryptAlgorithmType="typeAny" cryptAlgorithmSid="4" spinCount="100000" saltData="Y/vH3kZ9c92AjlqBgJspJQ==" hashData="bV6hcYkaI5txvfvH60djgQx2yFE="/>
  <p:extLst>
    <p:ext uri="{EFAFB233-063F-42B5-8137-9DF3F51BA10A}">
      <p15:sldGuideLst xmlns:p15="http://schemas.microsoft.com/office/powerpoint/2012/main">
        <p15:guide id="1" orient="horz" pos="228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1" clrIdx="0"/>
  <p:cmAuthor id="1" name="stjy" initials="s" lastIdx="2" clrIdx="0"/>
  <p:cmAuthor id="3" name="Administrator" initials="A"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4B649F"/>
    <a:srgbClr val="F8F8F8"/>
    <a:srgbClr val="9B714B"/>
    <a:srgbClr val="A5B590"/>
    <a:srgbClr val="BD9977"/>
    <a:srgbClr val="A5B493"/>
    <a:srgbClr val="2F3D54"/>
    <a:srgbClr val="2F3D56"/>
    <a:srgbClr val="3F52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autoAdjust="0"/>
    <p:restoredTop sz="78215" autoAdjust="0"/>
  </p:normalViewPr>
  <p:slideViewPr>
    <p:cSldViewPr showGuides="1">
      <p:cViewPr varScale="1">
        <p:scale>
          <a:sx n="86" d="100"/>
          <a:sy n="86" d="100"/>
        </p:scale>
        <p:origin x="1060" y="64"/>
      </p:cViewPr>
      <p:guideLst>
        <p:guide orient="horz" pos="2287"/>
        <p:guide pos="3840"/>
      </p:guideLst>
    </p:cSldViewPr>
  </p:slideViewPr>
  <p:notesTextViewPr>
    <p:cViewPr>
      <p:scale>
        <a:sx n="1" d="1"/>
        <a:sy n="1" d="1"/>
      </p:scale>
      <p:origin x="0" y="0"/>
    </p:cViewPr>
  </p:notesTextViewPr>
  <p:notesViewPr>
    <p:cSldViewPr>
      <p:cViewPr varScale="1">
        <p:scale>
          <a:sx n="85" d="100"/>
          <a:sy n="85" d="100"/>
        </p:scale>
        <p:origin x="3804" y="108"/>
      </p:cViewPr>
      <p:guideLst/>
    </p:cSldViewPr>
  </p:notes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0" Type="http://schemas.openxmlformats.org/officeDocument/2006/relationships/tags" Target="tags/tag3.xml"/><Relationship Id="rId4" Type="http://schemas.openxmlformats.org/officeDocument/2006/relationships/slide" Target="slides/slide1.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6A81F0-1AE4-4259-86D9-DF7C3B7297C3}" type="datetime1">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D2EFD1-9F0B-4731-B89B-E986DE66AF69}"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latin typeface="微软雅黑" panose="020B0503020204020204" pitchFamily="34" charset="-122"/>
                <a:ea typeface="微软雅黑" panose="020B0503020204020204" pitchFamily="34" charset="-122"/>
              </a:defRPr>
            </a:lvl1pPr>
          </a:lstStyle>
          <a:p>
            <a:endParaRPr lang="zh-CN" altLang="zh-CN"/>
          </a:p>
        </p:txBody>
      </p:sp>
      <p:sp>
        <p:nvSpPr>
          <p:cNvPr id="2051"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a:lvl1pPr>
          </a:lstStyle>
          <a:p>
            <a:fld id="{19DB5AA5-750B-46F6-9420-16B07580EAD5}" type="datetime1">
              <a:rPr lang="zh-CN" altLang="en-US" smtClean="0"/>
            </a:fld>
            <a:endParaRPr lang="zh-CN" altLang="en-US" sz="1200">
              <a:latin typeface="微软雅黑" panose="020B0503020204020204" pitchFamily="34" charset="-122"/>
              <a:ea typeface="微软雅黑" panose="020B0503020204020204" pitchFamily="34" charset="-122"/>
            </a:endParaRPr>
          </a:p>
        </p:txBody>
      </p:sp>
      <p:sp>
        <p:nvSpPr>
          <p:cNvPr id="2052" name="幻灯片图像占位符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buFontTx/>
              <a:buNone/>
            </a:pPr>
            <a:r>
              <a:rPr lang="zh-CN" altLang="zh-CN"/>
              <a:t>单击此处编辑母版文本样式</a:t>
            </a:r>
            <a:endParaRPr lang="zh-CN" altLang="zh-CN"/>
          </a:p>
          <a:p>
            <a:pPr>
              <a:buFontTx/>
              <a:buNone/>
            </a:pPr>
            <a:r>
              <a:rPr lang="zh-CN" altLang="zh-CN"/>
              <a:t>第二级</a:t>
            </a:r>
            <a:endParaRPr lang="zh-CN" altLang="zh-CN"/>
          </a:p>
          <a:p>
            <a:pPr>
              <a:buFontTx/>
              <a:buNone/>
            </a:pPr>
            <a:r>
              <a:rPr lang="zh-CN" altLang="zh-CN"/>
              <a:t>第三级</a:t>
            </a:r>
            <a:endParaRPr lang="zh-CN" altLang="zh-CN"/>
          </a:p>
          <a:p>
            <a:pPr>
              <a:buFontTx/>
              <a:buNone/>
            </a:pPr>
            <a:r>
              <a:rPr lang="zh-CN" altLang="zh-CN"/>
              <a:t>第四级</a:t>
            </a:r>
            <a:endParaRPr lang="zh-CN" altLang="zh-CN"/>
          </a:p>
          <a:p>
            <a:pPr>
              <a:buFontTx/>
              <a:buNone/>
            </a:pPr>
            <a:r>
              <a:rPr lang="zh-CN" altLang="zh-CN"/>
              <a:t>第五级</a:t>
            </a:r>
            <a:endParaRPr lang="zh-CN" altLang="zh-CN"/>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sz="1200">
                <a:latin typeface="微软雅黑" panose="020B0503020204020204" pitchFamily="34" charset="-122"/>
                <a:ea typeface="微软雅黑" panose="020B0503020204020204" pitchFamily="34" charset="-122"/>
              </a:defRPr>
            </a:lvl1pPr>
          </a:lstStyle>
          <a:p>
            <a:endParaRPr lang="zh-CN" altLang="zh-CN"/>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defRPr/>
            </a:lvl1pPr>
          </a:lstStyle>
          <a:p>
            <a:fld id="{61A7FF58-FF4A-47A5-A447-F7BC195E65DB}" type="slidenum">
              <a:rPr lang="zh-CN" altLang="en-US"/>
            </a:fld>
            <a:endParaRPr lang="zh-CN" altLang="en-US" sz="1200">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en-US" altLang="zh-CN" dirty="0"/>
              <a:t>《</a:t>
            </a:r>
            <a:r>
              <a:rPr lang="zh-CN" altLang="en-US" dirty="0"/>
              <a:t>住房城乡建设部关于印发</a:t>
            </a:r>
            <a:r>
              <a:rPr lang="en-US" altLang="zh-CN" dirty="0"/>
              <a:t>&lt;</a:t>
            </a:r>
            <a:r>
              <a:rPr lang="zh-CN" altLang="en-US" dirty="0"/>
              <a:t>建筑业企业资质标准</a:t>
            </a:r>
            <a:r>
              <a:rPr lang="en-US" altLang="zh-CN" dirty="0"/>
              <a:t>&gt;</a:t>
            </a:r>
            <a:r>
              <a:rPr lang="zh-CN" altLang="en-US" dirty="0"/>
              <a:t>的通知</a:t>
            </a:r>
            <a:r>
              <a:rPr lang="en-US" altLang="zh-CN" dirty="0"/>
              <a:t>》</a:t>
            </a:r>
            <a:r>
              <a:rPr lang="zh-CN" altLang="en-US" dirty="0"/>
              <a:t>消防设施工程专业承包资质分为一级、二级。</a:t>
            </a:r>
            <a:endParaRPr lang="zh-CN" altLang="en-US" dirty="0"/>
          </a:p>
        </p:txBody>
      </p:sp>
      <p:sp>
        <p:nvSpPr>
          <p:cNvPr id="4" name="日期占位符 3"/>
          <p:cNvSpPr>
            <a:spLocks noGrp="1"/>
          </p:cNvSpPr>
          <p:nvPr>
            <p:ph type="dt" idx="1"/>
          </p:nvPr>
        </p:nvSpPr>
        <p:spPr/>
        <p:txBody>
          <a:bodyPr/>
          <a:lstStyle/>
          <a:p>
            <a:fld id="{19DB5AA5-750B-46F6-9420-16B07580EAD5}" type="datetime1">
              <a:rPr lang="zh-CN" altLang="en-US" smtClean="0"/>
            </a:fld>
            <a:endParaRPr lang="zh-CN" altLang="en-US" sz="1200">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5"/>
          </p:nvPr>
        </p:nvSpPr>
        <p:spPr/>
        <p:txBody>
          <a:bodyPr/>
          <a:lstStyle/>
          <a:p>
            <a:fld id="{61A7FF58-FF4A-47A5-A447-F7BC195E65DB}" type="slidenum">
              <a:rPr lang="zh-CN" altLang="en-US" smtClean="0"/>
            </a:fld>
            <a:endParaRPr lang="zh-CN" altLang="en-US" sz="120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80AC-A647-4255-AC62-45EE4BE8343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65"/>
            </a:lvl2pPr>
            <a:lvl3pPr marL="914400" indent="0">
              <a:buNone/>
              <a:defRPr sz="1200"/>
            </a:lvl3pPr>
            <a:lvl4pPr marL="1371600" indent="0">
              <a:buNone/>
              <a:defRPr sz="1065"/>
            </a:lvl4pPr>
            <a:lvl5pPr marL="1828800" indent="0">
              <a:buNone/>
              <a:defRPr sz="1065"/>
            </a:lvl5pPr>
            <a:lvl6pPr marL="2286000" indent="0">
              <a:buNone/>
              <a:defRPr sz="1065"/>
            </a:lvl6pPr>
            <a:lvl7pPr marL="2743200" indent="0">
              <a:buNone/>
              <a:defRPr sz="1065"/>
            </a:lvl7pPr>
            <a:lvl8pPr marL="3200400" indent="0">
              <a:buNone/>
              <a:defRPr sz="1065"/>
            </a:lvl8pPr>
            <a:lvl9pPr marL="3657600" indent="0">
              <a:buNone/>
              <a:defRPr sz="1065"/>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7" name="灯片编号占位符 6"/>
          <p:cNvSpPr>
            <a:spLocks noGrp="1"/>
          </p:cNvSpPr>
          <p:nvPr>
            <p:ph type="sldNum" sz="quarter" idx="12"/>
          </p:nvPr>
        </p:nvSpPr>
        <p:spPr/>
        <p:txBody>
          <a:bodyPr/>
          <a:lstStyle/>
          <a:p>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65"/>
            </a:lvl2pPr>
            <a:lvl3pPr marL="914400" indent="0">
              <a:buNone/>
              <a:defRPr sz="1200"/>
            </a:lvl3pPr>
            <a:lvl4pPr marL="1371600" indent="0">
              <a:buNone/>
              <a:defRPr sz="1065"/>
            </a:lvl4pPr>
            <a:lvl5pPr marL="1828800" indent="0">
              <a:buNone/>
              <a:defRPr sz="1065"/>
            </a:lvl5pPr>
            <a:lvl6pPr marL="2286000" indent="0">
              <a:buNone/>
              <a:defRPr sz="1065"/>
            </a:lvl6pPr>
            <a:lvl7pPr marL="2743200" indent="0">
              <a:buNone/>
              <a:defRPr sz="1065"/>
            </a:lvl7pPr>
            <a:lvl8pPr marL="3200400" indent="0">
              <a:buNone/>
              <a:defRPr sz="1065"/>
            </a:lvl8pPr>
            <a:lvl9pPr marL="3657600" indent="0">
              <a:buNone/>
              <a:defRPr sz="1065"/>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7" name="灯片编号占位符 6"/>
          <p:cNvSpPr>
            <a:spLocks noGrp="1"/>
          </p:cNvSpPr>
          <p:nvPr>
            <p:ph type="sldNum" sz="quarter" idx="12"/>
          </p:nvPr>
        </p:nvSpPr>
        <p:spPr/>
        <p:txBody>
          <a:bodyPr/>
          <a:lstStyle/>
          <a:p>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6" name="灯片编号占位符 5"/>
          <p:cNvSpPr>
            <a:spLocks noGrp="1"/>
          </p:cNvSpPr>
          <p:nvPr>
            <p:ph type="sldNum" sz="quarter" idx="12"/>
          </p:nvPr>
        </p:nvSpPr>
        <p:spPr/>
        <p:txBody>
          <a:bodyPr/>
          <a:lstStyle/>
          <a:p>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4"/>
            <a:ext cx="2628900" cy="581183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4"/>
            <a:ext cx="7734300" cy="581183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6" name="灯片编号占位符 5"/>
          <p:cNvSpPr>
            <a:spLocks noGrp="1"/>
          </p:cNvSpPr>
          <p:nvPr>
            <p:ph type="sldNum" sz="quarter" idx="12"/>
          </p:nvPr>
        </p:nvSpPr>
        <p:spPr/>
        <p:txBody>
          <a:bodyPr/>
          <a:lstStyle/>
          <a:p>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618" y="1080271"/>
            <a:ext cx="11027636" cy="5132923"/>
          </a:xfrm>
          <a:prstGeom prst="rect">
            <a:avLst/>
          </a:prstGeom>
        </p:spPr>
        <p:txBody>
          <a:bodyPr/>
          <a:lstStyle>
            <a:lvl1pPr marL="0" indent="528320" fontAlgn="base">
              <a:lnSpc>
                <a:spcPct val="150000"/>
              </a:lnSpc>
              <a:spcBef>
                <a:spcPts val="0"/>
              </a:spcBef>
              <a:buFontTx/>
              <a:buNone/>
              <a:defRPr sz="1865" spc="110" baseline="0">
                <a:solidFill>
                  <a:srgbClr val="000000"/>
                </a:solidFill>
                <a:latin typeface="微软雅黑" panose="020B0503020204020204" pitchFamily="34" charset="-122"/>
                <a:ea typeface="微软雅黑" panose="020B0503020204020204" pitchFamily="34" charset="-122"/>
              </a:defRPr>
            </a:lvl1pPr>
            <a:lvl2pPr marL="0" indent="528320" fontAlgn="base">
              <a:lnSpc>
                <a:spcPct val="150000"/>
              </a:lnSpc>
              <a:spcBef>
                <a:spcPts val="0"/>
              </a:spcBef>
              <a:buFontTx/>
              <a:buNone/>
              <a:defRPr sz="1865" spc="110" baseline="0">
                <a:solidFill>
                  <a:srgbClr val="000000"/>
                </a:solidFill>
                <a:latin typeface="微软雅黑" panose="020B0503020204020204" pitchFamily="34" charset="-122"/>
                <a:ea typeface="微软雅黑" panose="020B0503020204020204" pitchFamily="34" charset="-122"/>
              </a:defRPr>
            </a:lvl2pPr>
            <a:lvl3pPr marL="0" indent="528320" fontAlgn="base">
              <a:lnSpc>
                <a:spcPct val="150000"/>
              </a:lnSpc>
              <a:spcBef>
                <a:spcPts val="0"/>
              </a:spcBef>
              <a:buFontTx/>
              <a:buNone/>
              <a:defRPr sz="1865" spc="110" baseline="0">
                <a:solidFill>
                  <a:srgbClr val="000000"/>
                </a:solidFill>
                <a:latin typeface="微软雅黑" panose="020B0503020204020204" pitchFamily="34" charset="-122"/>
                <a:ea typeface="微软雅黑" panose="020B0503020204020204" pitchFamily="34" charset="-122"/>
              </a:defRPr>
            </a:lvl3pPr>
            <a:lvl4pPr marL="0" indent="528320" fontAlgn="base">
              <a:lnSpc>
                <a:spcPct val="150000"/>
              </a:lnSpc>
              <a:spcBef>
                <a:spcPts val="0"/>
              </a:spcBef>
              <a:buFontTx/>
              <a:buNone/>
              <a:defRPr sz="1865" spc="110" baseline="0">
                <a:solidFill>
                  <a:srgbClr val="000000"/>
                </a:solidFill>
                <a:latin typeface="微软雅黑" panose="020B0503020204020204" pitchFamily="34" charset="-122"/>
                <a:ea typeface="微软雅黑" panose="020B0503020204020204" pitchFamily="34" charset="-122"/>
              </a:defRPr>
            </a:lvl4pPr>
            <a:lvl5pPr marL="0" indent="528320" fontAlgn="base">
              <a:lnSpc>
                <a:spcPct val="150000"/>
              </a:lnSpc>
              <a:spcBef>
                <a:spcPts val="0"/>
              </a:spcBef>
              <a:buFontTx/>
              <a:buNone/>
              <a:defRPr sz="1865" spc="110" baseline="0">
                <a:solidFill>
                  <a:srgbClr val="000000"/>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11" name="Slide Number Placeholder 5"/>
          <p:cNvSpPr>
            <a:spLocks noGrp="1"/>
          </p:cNvSpPr>
          <p:nvPr>
            <p:ph type="sldNum" sz="quarter" idx="4"/>
          </p:nvPr>
        </p:nvSpPr>
        <p:spPr>
          <a:xfrm>
            <a:off x="8876053" y="6366849"/>
            <a:ext cx="2743200" cy="365125"/>
          </a:xfrm>
          <a:prstGeom prst="rect">
            <a:avLst/>
          </a:prstGeom>
        </p:spPr>
        <p:txBody>
          <a:bodyPr vert="horz" lIns="91440" tIns="45720" rIns="91440" bIns="45720" rtlCol="0" anchor="ctr"/>
          <a:lstStyle>
            <a:lvl1pPr algn="r">
              <a:defRPr sz="1465">
                <a:solidFill>
                  <a:srgbClr val="4B649F"/>
                </a:solidFill>
              </a:defRPr>
            </a:lvl1pPr>
          </a:lstStyle>
          <a:p>
            <a:fld id="{88EBAFA7-5814-4702-9DBA-DC96C0A22A40}" type="slidenum">
              <a:rPr lang="zh-CN" altLang="en-US" smtClean="0"/>
            </a:fld>
            <a:endParaRPr lang="zh-CN" altLang="en-US"/>
          </a:p>
        </p:txBody>
      </p:sp>
      <p:sp>
        <p:nvSpPr>
          <p:cNvPr id="9" name="Title 1"/>
          <p:cNvSpPr>
            <a:spLocks noGrp="1"/>
          </p:cNvSpPr>
          <p:nvPr>
            <p:ph type="title" hasCustomPrompt="1"/>
          </p:nvPr>
        </p:nvSpPr>
        <p:spPr>
          <a:xfrm>
            <a:off x="1328085" y="299999"/>
            <a:ext cx="10291170" cy="531469"/>
          </a:xfrm>
          <a:prstGeom prst="rect">
            <a:avLst/>
          </a:prstGeom>
        </p:spPr>
        <p:txBody>
          <a:bodyPr anchor="ctr"/>
          <a:lstStyle>
            <a:lvl1pPr algn="l">
              <a:lnSpc>
                <a:spcPct val="100000"/>
              </a:lnSpc>
              <a:defRPr sz="1865" b="1" spc="200" baseline="0">
                <a:solidFill>
                  <a:srgbClr val="4B649F"/>
                </a:solidFill>
                <a:effectLst/>
                <a:latin typeface="微软雅黑" panose="020B0503020204020204" pitchFamily="34" charset="-122"/>
                <a:ea typeface="微软雅黑" panose="020B0503020204020204" pitchFamily="34" charset="-122"/>
              </a:defRPr>
            </a:lvl1pPr>
          </a:lstStyle>
          <a:p>
            <a:r>
              <a:rPr lang="zh-CN" altLang="en-US" dirty="0"/>
              <a:t>单击编辑考点或标题</a:t>
            </a:r>
            <a:endParaRPr lang="en-US" dirty="0"/>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descr="图片3"/>
          <p:cNvPicPr>
            <a:picLocks noChangeAspect="1"/>
          </p:cNvPicPr>
          <p:nvPr userDrawn="1"/>
        </p:nvPicPr>
        <p:blipFill>
          <a:blip r:embed="rId2"/>
          <a:stretch>
            <a:fillRect/>
          </a:stretch>
        </p:blipFill>
        <p:spPr>
          <a:xfrm>
            <a:off x="789093" y="2428240"/>
            <a:ext cx="10914098" cy="2131907"/>
          </a:xfrm>
          <a:prstGeom prst="rect">
            <a:avLst/>
          </a:prstGeom>
        </p:spPr>
      </p:pic>
      <p:sp>
        <p:nvSpPr>
          <p:cNvPr id="2" name="Title 1"/>
          <p:cNvSpPr>
            <a:spLocks noGrp="1"/>
          </p:cNvSpPr>
          <p:nvPr>
            <p:ph type="ctrTitle" hasCustomPrompt="1"/>
          </p:nvPr>
        </p:nvSpPr>
        <p:spPr>
          <a:xfrm>
            <a:off x="958427" y="3242733"/>
            <a:ext cx="10477218" cy="899160"/>
          </a:xfrm>
          <a:prstGeom prst="rect">
            <a:avLst/>
          </a:prstGeom>
          <a:noFill/>
        </p:spPr>
        <p:txBody>
          <a:bodyPr anchor="ctr"/>
          <a:lstStyle>
            <a:lvl1pPr algn="ctr">
              <a:defRPr sz="3735" b="1" spc="110" baseline="0">
                <a:solidFill>
                  <a:srgbClr val="4B649F"/>
                </a:solidFill>
                <a:effectLst/>
                <a:latin typeface="微软雅黑" panose="020B0503020204020204" pitchFamily="34" charset="-122"/>
                <a:ea typeface="微软雅黑" panose="020B0503020204020204" pitchFamily="34" charset="-122"/>
              </a:defRPr>
            </a:lvl1pPr>
          </a:lstStyle>
          <a:p>
            <a:r>
              <a:rPr lang="zh-CN" altLang="en-US" dirty="0"/>
              <a:t>感谢观看 THANKS</a:t>
            </a:r>
            <a:endParaRPr lang="zh-CN" altLang="en-US" dirty="0"/>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65"/>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6" name="灯片编号占位符 5"/>
          <p:cNvSpPr>
            <a:spLocks noGrp="1"/>
          </p:cNvSpPr>
          <p:nvPr>
            <p:ph type="sldNum" sz="quarter" idx="12"/>
          </p:nvPr>
        </p:nvSpPr>
        <p:spPr/>
        <p:txBody>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6" name="灯片编号占位符 5"/>
          <p:cNvSpPr>
            <a:spLocks noGrp="1"/>
          </p:cNvSpPr>
          <p:nvPr>
            <p:ph type="sldNum" sz="quarter" idx="12"/>
          </p:nvPr>
        </p:nvSpPr>
        <p:spPr/>
        <p:txBody>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4"/>
            <a:ext cx="5181600" cy="4351339"/>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4"/>
            <a:ext cx="5181600" cy="4351339"/>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7" name="灯片编号占位符 6"/>
          <p:cNvSpPr>
            <a:spLocks noGrp="1"/>
          </p:cNvSpPr>
          <p:nvPr>
            <p:ph type="sldNum" sz="quarter" idx="12"/>
          </p:nvPr>
        </p:nvSpPr>
        <p:spPr/>
        <p:txBody>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65"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65"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9" name="灯片编号占位符 8"/>
          <p:cNvSpPr>
            <a:spLocks noGrp="1"/>
          </p:cNvSpPr>
          <p:nvPr>
            <p:ph type="sldNum" sz="quarter" idx="12"/>
          </p:nvPr>
        </p:nvSpPr>
        <p:spPr/>
        <p:txBody>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2" name="组合 1"/>
          <p:cNvGrpSpPr/>
          <p:nvPr userDrawn="1"/>
        </p:nvGrpSpPr>
        <p:grpSpPr>
          <a:xfrm>
            <a:off x="0" y="0"/>
            <a:ext cx="5245100" cy="6856730"/>
            <a:chOff x="-138" y="0"/>
            <a:chExt cx="8260" cy="10798"/>
          </a:xfrm>
        </p:grpSpPr>
        <p:sp>
          <p:nvSpPr>
            <p:cNvPr id="3" name="任意多边形 35"/>
            <p:cNvSpPr/>
            <p:nvPr/>
          </p:nvSpPr>
          <p:spPr>
            <a:xfrm>
              <a:off x="-138" y="0"/>
              <a:ext cx="7967" cy="10799"/>
            </a:xfrm>
            <a:custGeom>
              <a:avLst/>
              <a:gdLst>
                <a:gd name="connsiteX0" fmla="*/ 0 w 10693"/>
                <a:gd name="connsiteY0" fmla="*/ 0 h 10799"/>
                <a:gd name="connsiteX1" fmla="*/ 8336 w 10693"/>
                <a:gd name="connsiteY1" fmla="*/ 0 h 10799"/>
                <a:gd name="connsiteX2" fmla="*/ 8329 w 10693"/>
                <a:gd name="connsiteY2" fmla="*/ 38 h 10799"/>
                <a:gd name="connsiteX3" fmla="*/ 6931 w 10693"/>
                <a:gd name="connsiteY3" fmla="*/ 4892 h 10799"/>
                <a:gd name="connsiteX4" fmla="*/ 10690 w 10693"/>
                <a:gd name="connsiteY4" fmla="*/ 10782 h 10799"/>
                <a:gd name="connsiteX5" fmla="*/ 10693 w 10693"/>
                <a:gd name="connsiteY5" fmla="*/ 10799 h 10799"/>
                <a:gd name="connsiteX6" fmla="*/ 0 w 10693"/>
                <a:gd name="connsiteY6" fmla="*/ 10799 h 10799"/>
                <a:gd name="connsiteX7" fmla="*/ 0 w 10693"/>
                <a:gd name="connsiteY7" fmla="*/ 0 h 1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7" h="10799">
                  <a:moveTo>
                    <a:pt x="0" y="0"/>
                  </a:moveTo>
                  <a:lnTo>
                    <a:pt x="5700" y="0"/>
                  </a:lnTo>
                  <a:lnTo>
                    <a:pt x="5693" y="38"/>
                  </a:lnTo>
                  <a:cubicBezTo>
                    <a:pt x="5448" y="1389"/>
                    <a:pt x="4284" y="3039"/>
                    <a:pt x="4349" y="4892"/>
                  </a:cubicBezTo>
                  <a:cubicBezTo>
                    <a:pt x="4391" y="7561"/>
                    <a:pt x="7596" y="8280"/>
                    <a:pt x="7964" y="10782"/>
                  </a:cubicBezTo>
                  <a:lnTo>
                    <a:pt x="7967" y="10799"/>
                  </a:lnTo>
                  <a:lnTo>
                    <a:pt x="0" y="10799"/>
                  </a:lnTo>
                  <a:lnTo>
                    <a:pt x="0" y="0"/>
                  </a:lnTo>
                  <a:close/>
                </a:path>
              </a:pathLst>
            </a:cu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cs typeface="汉仪旗黑-55简" panose="00020600040101010101" charset="-128"/>
              </a:endParaRPr>
            </a:p>
          </p:txBody>
        </p:sp>
        <p:sp>
          <p:nvSpPr>
            <p:cNvPr id="4" name="任意多边形 36"/>
            <p:cNvSpPr/>
            <p:nvPr/>
          </p:nvSpPr>
          <p:spPr>
            <a:xfrm>
              <a:off x="-138" y="0"/>
              <a:ext cx="7967" cy="10799"/>
            </a:xfrm>
            <a:custGeom>
              <a:avLst/>
              <a:gdLst>
                <a:gd name="connsiteX0" fmla="*/ 0 w 10693"/>
                <a:gd name="connsiteY0" fmla="*/ 0 h 10799"/>
                <a:gd name="connsiteX1" fmla="*/ 8336 w 10693"/>
                <a:gd name="connsiteY1" fmla="*/ 0 h 10799"/>
                <a:gd name="connsiteX2" fmla="*/ 8329 w 10693"/>
                <a:gd name="connsiteY2" fmla="*/ 38 h 10799"/>
                <a:gd name="connsiteX3" fmla="*/ 6931 w 10693"/>
                <a:gd name="connsiteY3" fmla="*/ 4892 h 10799"/>
                <a:gd name="connsiteX4" fmla="*/ 10690 w 10693"/>
                <a:gd name="connsiteY4" fmla="*/ 10782 h 10799"/>
                <a:gd name="connsiteX5" fmla="*/ 10693 w 10693"/>
                <a:gd name="connsiteY5" fmla="*/ 10799 h 10799"/>
                <a:gd name="connsiteX6" fmla="*/ 0 w 10693"/>
                <a:gd name="connsiteY6" fmla="*/ 10799 h 10799"/>
                <a:gd name="connsiteX7" fmla="*/ 0 w 10693"/>
                <a:gd name="connsiteY7" fmla="*/ 0 h 1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7" h="10799">
                  <a:moveTo>
                    <a:pt x="0" y="0"/>
                  </a:moveTo>
                  <a:lnTo>
                    <a:pt x="5700" y="0"/>
                  </a:lnTo>
                  <a:lnTo>
                    <a:pt x="5693" y="38"/>
                  </a:lnTo>
                  <a:cubicBezTo>
                    <a:pt x="5448" y="1389"/>
                    <a:pt x="4284" y="3039"/>
                    <a:pt x="4349" y="4892"/>
                  </a:cubicBezTo>
                  <a:cubicBezTo>
                    <a:pt x="4391" y="7561"/>
                    <a:pt x="7596" y="8280"/>
                    <a:pt x="7964" y="10782"/>
                  </a:cubicBezTo>
                  <a:lnTo>
                    <a:pt x="7967" y="10799"/>
                  </a:lnTo>
                  <a:lnTo>
                    <a:pt x="0" y="10799"/>
                  </a:lnTo>
                  <a:lnTo>
                    <a:pt x="0" y="0"/>
                  </a:lnTo>
                  <a:close/>
                </a:path>
              </a:pathLst>
            </a:custGeom>
            <a:gradFill rotWithShape="1">
              <a:gsLst>
                <a:gs pos="30000">
                  <a:srgbClr val="F4000B">
                    <a:alpha val="0"/>
                  </a:srgbClr>
                </a:gs>
                <a:gs pos="100000">
                  <a:srgbClr val="C00000">
                    <a:alpha val="8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cs typeface="汉仪旗黑-55简" panose="00020600040101010101" charset="-128"/>
              </a:endParaRPr>
            </a:p>
          </p:txBody>
        </p:sp>
        <p:sp>
          <p:nvSpPr>
            <p:cNvPr id="5" name="任意多边形 37"/>
            <p:cNvSpPr/>
            <p:nvPr/>
          </p:nvSpPr>
          <p:spPr>
            <a:xfrm>
              <a:off x="4208" y="0"/>
              <a:ext cx="3915" cy="10799"/>
            </a:xfrm>
            <a:custGeom>
              <a:avLst/>
              <a:gdLst>
                <a:gd name="connsiteX0" fmla="*/ 1390 w 4261"/>
                <a:gd name="connsiteY0" fmla="*/ 0 h 10799"/>
                <a:gd name="connsiteX1" fmla="*/ 1921 w 4261"/>
                <a:gd name="connsiteY1" fmla="*/ 0 h 10799"/>
                <a:gd name="connsiteX2" fmla="*/ 1915 w 4261"/>
                <a:gd name="connsiteY2" fmla="*/ 38 h 10799"/>
                <a:gd name="connsiteX3" fmla="*/ 286 w 4261"/>
                <a:gd name="connsiteY3" fmla="*/ 4826 h 10799"/>
                <a:gd name="connsiteX4" fmla="*/ 4247 w 4261"/>
                <a:gd name="connsiteY4" fmla="*/ 10782 h 10799"/>
                <a:gd name="connsiteX5" fmla="*/ 4250 w 4261"/>
                <a:gd name="connsiteY5" fmla="*/ 10799 h 10799"/>
                <a:gd name="connsiteX6" fmla="*/ 3719 w 4261"/>
                <a:gd name="connsiteY6" fmla="*/ 10799 h 10799"/>
                <a:gd name="connsiteX7" fmla="*/ 3716 w 4261"/>
                <a:gd name="connsiteY7" fmla="*/ 10782 h 10799"/>
                <a:gd name="connsiteX8" fmla="*/ 3 w 4261"/>
                <a:gd name="connsiteY8" fmla="*/ 4892 h 10799"/>
                <a:gd name="connsiteX9" fmla="*/ 1384 w 4261"/>
                <a:gd name="connsiteY9" fmla="*/ 38 h 10799"/>
                <a:gd name="connsiteX10" fmla="*/ 1390 w 4261"/>
                <a:gd name="connsiteY10" fmla="*/ 0 h 1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20" h="10799">
                  <a:moveTo>
                    <a:pt x="1390" y="0"/>
                  </a:moveTo>
                  <a:lnTo>
                    <a:pt x="1680" y="0"/>
                  </a:lnTo>
                  <a:lnTo>
                    <a:pt x="1674" y="38"/>
                  </a:lnTo>
                  <a:cubicBezTo>
                    <a:pt x="1422" y="1389"/>
                    <a:pt x="-22" y="2973"/>
                    <a:pt x="45" y="4826"/>
                  </a:cubicBezTo>
                  <a:cubicBezTo>
                    <a:pt x="88" y="7495"/>
                    <a:pt x="4300" y="7892"/>
                    <a:pt x="4006" y="10782"/>
                  </a:cubicBezTo>
                  <a:lnTo>
                    <a:pt x="4009" y="10799"/>
                  </a:lnTo>
                  <a:lnTo>
                    <a:pt x="3719" y="10799"/>
                  </a:lnTo>
                  <a:lnTo>
                    <a:pt x="3716" y="10782"/>
                  </a:lnTo>
                  <a:cubicBezTo>
                    <a:pt x="3337" y="8280"/>
                    <a:pt x="46" y="7561"/>
                    <a:pt x="3" y="4892"/>
                  </a:cubicBezTo>
                  <a:cubicBezTo>
                    <a:pt x="-64" y="3039"/>
                    <a:pt x="1132" y="1389"/>
                    <a:pt x="1384" y="38"/>
                  </a:cubicBezTo>
                  <a:lnTo>
                    <a:pt x="1390" y="0"/>
                  </a:lnTo>
                  <a:close/>
                </a:path>
              </a:pathLst>
            </a:custGeom>
            <a:solidFill>
              <a:srgbClr val="E8000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cs typeface="汉仪旗黑-55简" panose="00020600040101010101" charset="-128"/>
              </a:endParaRPr>
            </a:p>
          </p:txBody>
        </p:sp>
      </p:grpSp>
      <p:grpSp>
        <p:nvGrpSpPr>
          <p:cNvPr id="7" name="组合 6"/>
          <p:cNvGrpSpPr/>
          <p:nvPr userDrawn="1"/>
        </p:nvGrpSpPr>
        <p:grpSpPr>
          <a:xfrm>
            <a:off x="-24425" y="0"/>
            <a:ext cx="5245100" cy="6856730"/>
            <a:chOff x="-138" y="0"/>
            <a:chExt cx="8260" cy="10798"/>
          </a:xfrm>
        </p:grpSpPr>
        <p:sp>
          <p:nvSpPr>
            <p:cNvPr id="8" name="任意多边形 35"/>
            <p:cNvSpPr/>
            <p:nvPr/>
          </p:nvSpPr>
          <p:spPr>
            <a:xfrm>
              <a:off x="-138" y="0"/>
              <a:ext cx="7967" cy="10799"/>
            </a:xfrm>
            <a:custGeom>
              <a:avLst/>
              <a:gdLst>
                <a:gd name="connsiteX0" fmla="*/ 0 w 10693"/>
                <a:gd name="connsiteY0" fmla="*/ 0 h 10799"/>
                <a:gd name="connsiteX1" fmla="*/ 8336 w 10693"/>
                <a:gd name="connsiteY1" fmla="*/ 0 h 10799"/>
                <a:gd name="connsiteX2" fmla="*/ 8329 w 10693"/>
                <a:gd name="connsiteY2" fmla="*/ 38 h 10799"/>
                <a:gd name="connsiteX3" fmla="*/ 6931 w 10693"/>
                <a:gd name="connsiteY3" fmla="*/ 4892 h 10799"/>
                <a:gd name="connsiteX4" fmla="*/ 10690 w 10693"/>
                <a:gd name="connsiteY4" fmla="*/ 10782 h 10799"/>
                <a:gd name="connsiteX5" fmla="*/ 10693 w 10693"/>
                <a:gd name="connsiteY5" fmla="*/ 10799 h 10799"/>
                <a:gd name="connsiteX6" fmla="*/ 0 w 10693"/>
                <a:gd name="connsiteY6" fmla="*/ 10799 h 10799"/>
                <a:gd name="connsiteX7" fmla="*/ 0 w 10693"/>
                <a:gd name="connsiteY7" fmla="*/ 0 h 1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7" h="10799">
                  <a:moveTo>
                    <a:pt x="0" y="0"/>
                  </a:moveTo>
                  <a:lnTo>
                    <a:pt x="5700" y="0"/>
                  </a:lnTo>
                  <a:lnTo>
                    <a:pt x="5693" y="38"/>
                  </a:lnTo>
                  <a:cubicBezTo>
                    <a:pt x="5448" y="1389"/>
                    <a:pt x="4284" y="3039"/>
                    <a:pt x="4349" y="4892"/>
                  </a:cubicBezTo>
                  <a:cubicBezTo>
                    <a:pt x="4391" y="7561"/>
                    <a:pt x="7596" y="8280"/>
                    <a:pt x="7964" y="10782"/>
                  </a:cubicBezTo>
                  <a:lnTo>
                    <a:pt x="7967" y="10799"/>
                  </a:lnTo>
                  <a:lnTo>
                    <a:pt x="0" y="10799"/>
                  </a:lnTo>
                  <a:lnTo>
                    <a:pt x="0" y="0"/>
                  </a:lnTo>
                  <a:close/>
                </a:path>
              </a:pathLst>
            </a:cu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cs typeface="汉仪旗黑-55简" panose="00020600040101010101" charset="-128"/>
              </a:endParaRPr>
            </a:p>
          </p:txBody>
        </p:sp>
        <p:sp>
          <p:nvSpPr>
            <p:cNvPr id="9" name="任意多边形 36"/>
            <p:cNvSpPr/>
            <p:nvPr/>
          </p:nvSpPr>
          <p:spPr>
            <a:xfrm>
              <a:off x="-138" y="0"/>
              <a:ext cx="7967" cy="10799"/>
            </a:xfrm>
            <a:custGeom>
              <a:avLst/>
              <a:gdLst>
                <a:gd name="connsiteX0" fmla="*/ 0 w 10693"/>
                <a:gd name="connsiteY0" fmla="*/ 0 h 10799"/>
                <a:gd name="connsiteX1" fmla="*/ 8336 w 10693"/>
                <a:gd name="connsiteY1" fmla="*/ 0 h 10799"/>
                <a:gd name="connsiteX2" fmla="*/ 8329 w 10693"/>
                <a:gd name="connsiteY2" fmla="*/ 38 h 10799"/>
                <a:gd name="connsiteX3" fmla="*/ 6931 w 10693"/>
                <a:gd name="connsiteY3" fmla="*/ 4892 h 10799"/>
                <a:gd name="connsiteX4" fmla="*/ 10690 w 10693"/>
                <a:gd name="connsiteY4" fmla="*/ 10782 h 10799"/>
                <a:gd name="connsiteX5" fmla="*/ 10693 w 10693"/>
                <a:gd name="connsiteY5" fmla="*/ 10799 h 10799"/>
                <a:gd name="connsiteX6" fmla="*/ 0 w 10693"/>
                <a:gd name="connsiteY6" fmla="*/ 10799 h 10799"/>
                <a:gd name="connsiteX7" fmla="*/ 0 w 10693"/>
                <a:gd name="connsiteY7" fmla="*/ 0 h 1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7" h="10799">
                  <a:moveTo>
                    <a:pt x="0" y="0"/>
                  </a:moveTo>
                  <a:lnTo>
                    <a:pt x="5700" y="0"/>
                  </a:lnTo>
                  <a:lnTo>
                    <a:pt x="5693" y="38"/>
                  </a:lnTo>
                  <a:cubicBezTo>
                    <a:pt x="5448" y="1389"/>
                    <a:pt x="4284" y="3039"/>
                    <a:pt x="4349" y="4892"/>
                  </a:cubicBezTo>
                  <a:cubicBezTo>
                    <a:pt x="4391" y="7561"/>
                    <a:pt x="7596" y="8280"/>
                    <a:pt x="7964" y="10782"/>
                  </a:cubicBezTo>
                  <a:lnTo>
                    <a:pt x="7967" y="10799"/>
                  </a:lnTo>
                  <a:lnTo>
                    <a:pt x="0" y="10799"/>
                  </a:lnTo>
                  <a:lnTo>
                    <a:pt x="0" y="0"/>
                  </a:lnTo>
                  <a:close/>
                </a:path>
              </a:pathLst>
            </a:custGeom>
            <a:gradFill rotWithShape="1">
              <a:gsLst>
                <a:gs pos="30000">
                  <a:srgbClr val="F4000B">
                    <a:alpha val="0"/>
                  </a:srgbClr>
                </a:gs>
                <a:gs pos="100000">
                  <a:srgbClr val="C00000">
                    <a:alpha val="8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cs typeface="汉仪旗黑-55简" panose="00020600040101010101" charset="-128"/>
              </a:endParaRPr>
            </a:p>
          </p:txBody>
        </p:sp>
        <p:sp>
          <p:nvSpPr>
            <p:cNvPr id="10" name="任意多边形 37"/>
            <p:cNvSpPr/>
            <p:nvPr/>
          </p:nvSpPr>
          <p:spPr>
            <a:xfrm>
              <a:off x="4208" y="0"/>
              <a:ext cx="3915" cy="10799"/>
            </a:xfrm>
            <a:custGeom>
              <a:avLst/>
              <a:gdLst>
                <a:gd name="connsiteX0" fmla="*/ 1390 w 4261"/>
                <a:gd name="connsiteY0" fmla="*/ 0 h 10799"/>
                <a:gd name="connsiteX1" fmla="*/ 1921 w 4261"/>
                <a:gd name="connsiteY1" fmla="*/ 0 h 10799"/>
                <a:gd name="connsiteX2" fmla="*/ 1915 w 4261"/>
                <a:gd name="connsiteY2" fmla="*/ 38 h 10799"/>
                <a:gd name="connsiteX3" fmla="*/ 286 w 4261"/>
                <a:gd name="connsiteY3" fmla="*/ 4826 h 10799"/>
                <a:gd name="connsiteX4" fmla="*/ 4247 w 4261"/>
                <a:gd name="connsiteY4" fmla="*/ 10782 h 10799"/>
                <a:gd name="connsiteX5" fmla="*/ 4250 w 4261"/>
                <a:gd name="connsiteY5" fmla="*/ 10799 h 10799"/>
                <a:gd name="connsiteX6" fmla="*/ 3719 w 4261"/>
                <a:gd name="connsiteY6" fmla="*/ 10799 h 10799"/>
                <a:gd name="connsiteX7" fmla="*/ 3716 w 4261"/>
                <a:gd name="connsiteY7" fmla="*/ 10782 h 10799"/>
                <a:gd name="connsiteX8" fmla="*/ 3 w 4261"/>
                <a:gd name="connsiteY8" fmla="*/ 4892 h 10799"/>
                <a:gd name="connsiteX9" fmla="*/ 1384 w 4261"/>
                <a:gd name="connsiteY9" fmla="*/ 38 h 10799"/>
                <a:gd name="connsiteX10" fmla="*/ 1390 w 4261"/>
                <a:gd name="connsiteY10" fmla="*/ 0 h 1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20" h="10799">
                  <a:moveTo>
                    <a:pt x="1390" y="0"/>
                  </a:moveTo>
                  <a:lnTo>
                    <a:pt x="1680" y="0"/>
                  </a:lnTo>
                  <a:lnTo>
                    <a:pt x="1674" y="38"/>
                  </a:lnTo>
                  <a:cubicBezTo>
                    <a:pt x="1422" y="1389"/>
                    <a:pt x="-22" y="2973"/>
                    <a:pt x="45" y="4826"/>
                  </a:cubicBezTo>
                  <a:cubicBezTo>
                    <a:pt x="88" y="7495"/>
                    <a:pt x="4300" y="7892"/>
                    <a:pt x="4006" y="10782"/>
                  </a:cubicBezTo>
                  <a:lnTo>
                    <a:pt x="4009" y="10799"/>
                  </a:lnTo>
                  <a:lnTo>
                    <a:pt x="3719" y="10799"/>
                  </a:lnTo>
                  <a:lnTo>
                    <a:pt x="3716" y="10782"/>
                  </a:lnTo>
                  <a:cubicBezTo>
                    <a:pt x="3337" y="8280"/>
                    <a:pt x="46" y="7561"/>
                    <a:pt x="3" y="4892"/>
                  </a:cubicBezTo>
                  <a:cubicBezTo>
                    <a:pt x="-64" y="3039"/>
                    <a:pt x="1132" y="1389"/>
                    <a:pt x="1384" y="38"/>
                  </a:cubicBezTo>
                  <a:lnTo>
                    <a:pt x="1390" y="0"/>
                  </a:lnTo>
                  <a:close/>
                </a:path>
              </a:pathLst>
            </a:custGeom>
            <a:solidFill>
              <a:srgbClr val="E8000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cs typeface="汉仪旗黑-55简" panose="00020600040101010101" charset="-128"/>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5.jpeg"/><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8" Type="http://schemas.openxmlformats.org/officeDocument/2006/relationships/theme" Target="../theme/theme2.xml"/><Relationship Id="rId17" Type="http://schemas.openxmlformats.org/officeDocument/2006/relationships/image" Target="../media/image6.jpeg"/><Relationship Id="rId16" Type="http://schemas.openxmlformats.org/officeDocument/2006/relationships/tags" Target="../tags/tag2.xml"/><Relationship Id="rId15" Type="http://schemas.openxmlformats.org/officeDocument/2006/relationships/image" Target="../media/image4.png"/><Relationship Id="rId14" Type="http://schemas.openxmlformats.org/officeDocument/2006/relationships/tags" Target="../tags/tag1.xml"/><Relationship Id="rId13" Type="http://schemas.openxmlformats.org/officeDocument/2006/relationships/image" Target="../media/image5.jpeg"/><Relationship Id="rId12" Type="http://schemas.openxmlformats.org/officeDocument/2006/relationships/image" Target="../media/image3.png"/><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图片 14"/>
          <p:cNvPicPr>
            <a:picLocks noChangeAspect="1"/>
          </p:cNvPicPr>
          <p:nvPr userDrawn="1"/>
        </p:nvPicPr>
        <p:blipFill rotWithShape="1">
          <a:blip r:embed="rId4" cstate="print">
            <a:alphaModFix amt="35000"/>
            <a:extLst>
              <a:ext uri="{28A0092B-C50C-407E-A947-70E740481C1C}">
                <a14:useLocalDpi xmlns:a14="http://schemas.microsoft.com/office/drawing/2010/main" val="0"/>
              </a:ext>
            </a:extLst>
          </a:blip>
          <a:srcRect t="25519" b="17452"/>
          <a:stretch>
            <a:fillRect/>
          </a:stretch>
        </p:blipFill>
        <p:spPr>
          <a:xfrm>
            <a:off x="0" y="4581080"/>
            <a:ext cx="12192000" cy="2277176"/>
          </a:xfrm>
          <a:prstGeom prst="rect">
            <a:avLst/>
          </a:prstGeom>
        </p:spPr>
      </p:pic>
      <p:pic>
        <p:nvPicPr>
          <p:cNvPr id="2" name="图片 1" descr="透明2"/>
          <p:cNvPicPr>
            <a:picLocks noChangeAspect="1"/>
          </p:cNvPicPr>
          <p:nvPr userDrawn="1"/>
        </p:nvPicPr>
        <p:blipFill>
          <a:blip r:embed="rId5"/>
          <a:stretch>
            <a:fillRect/>
          </a:stretch>
        </p:blipFill>
        <p:spPr>
          <a:xfrm>
            <a:off x="2567940" y="2580005"/>
            <a:ext cx="6343650" cy="1697990"/>
          </a:xfrm>
          <a:prstGeom prst="rect">
            <a:avLst/>
          </a:prstGeom>
        </p:spPr>
      </p:pic>
      <p:pic>
        <p:nvPicPr>
          <p:cNvPr id="3" name="图片 2" descr="企业微信截图_16907732755997"/>
          <p:cNvPicPr>
            <a:picLocks noChangeAspect="1"/>
          </p:cNvPicPr>
          <p:nvPr userDrawn="1"/>
        </p:nvPicPr>
        <p:blipFill>
          <a:blip r:embed="rId6"/>
          <a:stretch>
            <a:fillRect/>
          </a:stretch>
        </p:blipFill>
        <p:spPr>
          <a:xfrm>
            <a:off x="9867265" y="116840"/>
            <a:ext cx="2223135" cy="509270"/>
          </a:xfrm>
          <a:prstGeom prst="rect">
            <a:avLst/>
          </a:prstGeom>
        </p:spPr>
      </p:pic>
      <p:pic>
        <p:nvPicPr>
          <p:cNvPr id="4" name="图片 3" descr="中教文化(1)"/>
          <p:cNvPicPr>
            <a:picLocks noChangeAspect="1"/>
          </p:cNvPicPr>
          <p:nvPr userDrawn="1"/>
        </p:nvPicPr>
        <p:blipFill>
          <a:blip r:embed="rId7"/>
          <a:stretch>
            <a:fillRect/>
          </a:stretch>
        </p:blipFill>
        <p:spPr>
          <a:xfrm>
            <a:off x="11280360" y="6005415"/>
            <a:ext cx="810040" cy="810040"/>
          </a:xfrm>
          <a:prstGeom prst="rect">
            <a:avLst/>
          </a:prstGeom>
        </p:spPr>
      </p:pic>
      <p:sp>
        <p:nvSpPr>
          <p:cNvPr id="8" name="文本框 7"/>
          <p:cNvSpPr txBox="1"/>
          <p:nvPr userDrawn="1"/>
        </p:nvSpPr>
        <p:spPr>
          <a:xfrm>
            <a:off x="4981495" y="6381750"/>
            <a:ext cx="2554605" cy="306705"/>
          </a:xfrm>
          <a:prstGeom prst="rect">
            <a:avLst/>
          </a:prstGeom>
          <a:noFill/>
        </p:spPr>
        <p:txBody>
          <a:bodyPr wrap="square" rtlCol="0">
            <a:spAutoFit/>
          </a:bodyPr>
          <a:lstStyle/>
          <a:p>
            <a:r>
              <a:rPr lang="zh-CN" altLang="en-US" sz="1400" dirty="0">
                <a:solidFill>
                  <a:srgbClr val="C00000"/>
                </a:solidFill>
                <a:latin typeface="方正粗宋简体" panose="03000509000000000000" pitchFamily="65" charset="-122"/>
                <a:ea typeface="方正粗宋简体" panose="03000509000000000000" pitchFamily="65" charset="-122"/>
              </a:rPr>
              <a:t>网址：</a:t>
            </a:r>
            <a:r>
              <a:rPr lang="en-US" altLang="zh-CN" sz="1400" dirty="0">
                <a:solidFill>
                  <a:srgbClr val="C00000"/>
                </a:solidFill>
                <a:latin typeface="方正粗宋简体" panose="03000509000000000000" pitchFamily="65" charset="-122"/>
                <a:ea typeface="方正粗宋简体" panose="03000509000000000000" pitchFamily="65" charset="-122"/>
              </a:rPr>
              <a:t>www.tect365.com.cn</a:t>
            </a:r>
            <a:endParaRPr lang="en-US" altLang="zh-CN" sz="1400" dirty="0">
              <a:solidFill>
                <a:srgbClr val="C00000"/>
              </a:solidFill>
              <a:latin typeface="方正粗宋简体" panose="03000509000000000000" pitchFamily="65" charset="-122"/>
              <a:ea typeface="方正粗宋简体" panose="03000509000000000000" pitchFamily="65" charset="-122"/>
            </a:endParaRPr>
          </a:p>
        </p:txBody>
      </p:sp>
      <p:grpSp>
        <p:nvGrpSpPr>
          <p:cNvPr id="5" name="组合 4"/>
          <p:cNvGrpSpPr/>
          <p:nvPr userDrawn="1"/>
        </p:nvGrpSpPr>
        <p:grpSpPr>
          <a:xfrm>
            <a:off x="0" y="0"/>
            <a:ext cx="12192000" cy="908685"/>
            <a:chOff x="0" y="0"/>
            <a:chExt cx="19200" cy="1431"/>
          </a:xfrm>
        </p:grpSpPr>
        <p:grpSp>
          <p:nvGrpSpPr>
            <p:cNvPr id="6" name="组合 5"/>
            <p:cNvGrpSpPr/>
            <p:nvPr/>
          </p:nvGrpSpPr>
          <p:grpSpPr>
            <a:xfrm>
              <a:off x="0" y="0"/>
              <a:ext cx="19200" cy="1431"/>
              <a:chOff x="0" y="0"/>
              <a:chExt cx="19200" cy="1431"/>
            </a:xfrm>
          </p:grpSpPr>
          <p:sp>
            <p:nvSpPr>
              <p:cNvPr id="9" name="任意多边形 4"/>
              <p:cNvSpPr/>
              <p:nvPr/>
            </p:nvSpPr>
            <p:spPr>
              <a:xfrm flipH="1" flipV="1">
                <a:off x="0" y="0"/>
                <a:ext cx="1776" cy="1431"/>
              </a:xfrm>
              <a:custGeom>
                <a:avLst/>
                <a:gdLst/>
                <a:ahLst/>
                <a:cxnLst>
                  <a:cxn ang="3">
                    <a:pos x="hc" y="t"/>
                  </a:cxn>
                  <a:cxn ang="cd2">
                    <a:pos x="l" y="vc"/>
                  </a:cxn>
                  <a:cxn ang="cd4">
                    <a:pos x="hc" y="b"/>
                  </a:cxn>
                  <a:cxn ang="0">
                    <a:pos x="r" y="vc"/>
                  </a:cxn>
                </a:cxnLst>
                <a:rect l="l" t="t" r="r" b="b"/>
                <a:pathLst>
                  <a:path w="1727" h="1299">
                    <a:moveTo>
                      <a:pt x="1259" y="0"/>
                    </a:moveTo>
                    <a:cubicBezTo>
                      <a:pt x="1422" y="0"/>
                      <a:pt x="1578" y="31"/>
                      <a:pt x="1721" y="87"/>
                    </a:cubicBezTo>
                    <a:lnTo>
                      <a:pt x="1727" y="90"/>
                    </a:lnTo>
                    <a:lnTo>
                      <a:pt x="1727" y="1299"/>
                    </a:lnTo>
                    <a:lnTo>
                      <a:pt x="1" y="1299"/>
                    </a:lnTo>
                    <a:lnTo>
                      <a:pt x="0" y="1291"/>
                    </a:lnTo>
                    <a:cubicBezTo>
                      <a:pt x="0" y="1281"/>
                      <a:pt x="0" y="1270"/>
                      <a:pt x="0" y="1259"/>
                    </a:cubicBezTo>
                    <a:cubicBezTo>
                      <a:pt x="0" y="564"/>
                      <a:pt x="564" y="0"/>
                      <a:pt x="1259" y="0"/>
                    </a:cubicBezTo>
                    <a:close/>
                  </a:path>
                </a:pathLst>
              </a:custGeom>
              <a:gradFill>
                <a:gsLst>
                  <a:gs pos="0">
                    <a:srgbClr val="F4000B"/>
                  </a:gs>
                  <a:gs pos="89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p>
            </p:txBody>
          </p:sp>
          <p:cxnSp>
            <p:nvCxnSpPr>
              <p:cNvPr id="10" name="直接连接符 9"/>
              <p:cNvCxnSpPr/>
              <p:nvPr/>
            </p:nvCxnSpPr>
            <p:spPr>
              <a:xfrm>
                <a:off x="188" y="1325"/>
                <a:ext cx="19012"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7" name="文本框 21"/>
            <p:cNvSpPr txBox="1"/>
            <p:nvPr/>
          </p:nvSpPr>
          <p:spPr>
            <a:xfrm>
              <a:off x="51" y="159"/>
              <a:ext cx="1061" cy="855"/>
            </a:xfrm>
            <a:prstGeom prst="rect">
              <a:avLst/>
            </a:prstGeom>
            <a:noFill/>
          </p:spPr>
          <p:txBody>
            <a:bodyPr vert="horz" wrap="square" lIns="91440" tIns="45720" rIns="91440" bIns="45720" rtlCol="0">
              <a:spAutoFit/>
            </a:bodyPr>
            <a:lstStyle/>
            <a:p>
              <a:pPr algn="ctr"/>
              <a:endParaRPr lang="en-US" altLang="zh-CN" sz="2935" dirty="0">
                <a:solidFill>
                  <a:schemeClr val="bg1"/>
                </a:solidFill>
                <a:cs typeface="+mn-ea"/>
                <a:sym typeface="+mn-lt"/>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68580" tIns="34290" rIns="68580" bIns="3429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4"/>
            <a:ext cx="10515600" cy="4351339"/>
          </a:xfrm>
          <a:prstGeom prst="rect">
            <a:avLst/>
          </a:prstGeom>
        </p:spPr>
        <p:txBody>
          <a:bodyPr vert="horz" lIns="68580" tIns="34290" rIns="68580" bIns="3429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1"/>
            <a:ext cx="2743200" cy="365125"/>
          </a:xfrm>
          <a:prstGeom prst="rect">
            <a:avLst/>
          </a:prstGeom>
        </p:spPr>
        <p:txBody>
          <a:bodyPr vert="horz" lIns="68580" tIns="34290" rIns="68580" bIns="34290" rtlCol="0" anchor="ctr"/>
          <a:lstStyle>
            <a:lvl1pPr algn="l">
              <a:defRPr sz="1200">
                <a:solidFill>
                  <a:schemeClr val="tx1">
                    <a:tint val="75000"/>
                  </a:schemeClr>
                </a:solidFill>
                <a:latin typeface="汉仪旗黑-55简" panose="00020600040101010101" charset="-128"/>
                <a:ea typeface="汉仪旗黑-55简" panose="00020600040101010101" charset="-128"/>
                <a:cs typeface="汉仪旗黑-55简" panose="00020600040101010101" charset="-128"/>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68580" tIns="34290" rIns="68580" bIns="34290" rtlCol="0" anchor="ctr"/>
          <a:lstStyle>
            <a:lvl1pPr algn="r">
              <a:defRPr sz="1200">
                <a:solidFill>
                  <a:schemeClr val="tx1">
                    <a:tint val="75000"/>
                  </a:schemeClr>
                </a:solidFill>
                <a:latin typeface="汉仪旗黑-55简" panose="00020600040101010101" charset="-128"/>
                <a:ea typeface="汉仪旗黑-55简" panose="00020600040101010101" charset="-128"/>
                <a:cs typeface="汉仪旗黑-55简" panose="00020600040101010101" charset="-128"/>
              </a:defRPr>
            </a:lvl1pPr>
          </a:lstStyle>
          <a:p>
            <a:endParaRPr lang="zh-CN" altLang="en-US"/>
          </a:p>
        </p:txBody>
      </p:sp>
      <p:pic>
        <p:nvPicPr>
          <p:cNvPr id="7" name="图片 6" descr="透明2"/>
          <p:cNvPicPr>
            <a:picLocks noChangeAspect="1"/>
          </p:cNvPicPr>
          <p:nvPr userDrawn="1"/>
        </p:nvPicPr>
        <p:blipFill>
          <a:blip r:embed="rId12"/>
          <a:stretch>
            <a:fillRect/>
          </a:stretch>
        </p:blipFill>
        <p:spPr>
          <a:xfrm>
            <a:off x="2921666" y="2579400"/>
            <a:ext cx="6348668" cy="1699200"/>
          </a:xfrm>
          <a:prstGeom prst="rect">
            <a:avLst/>
          </a:prstGeom>
        </p:spPr>
      </p:pic>
      <p:pic>
        <p:nvPicPr>
          <p:cNvPr id="8" name="图片 7" descr="中教文化(1)"/>
          <p:cNvPicPr>
            <a:picLocks noChangeAspect="1"/>
          </p:cNvPicPr>
          <p:nvPr userDrawn="1"/>
        </p:nvPicPr>
        <p:blipFill>
          <a:blip r:embed="rId13"/>
          <a:stretch>
            <a:fillRect/>
          </a:stretch>
        </p:blipFill>
        <p:spPr>
          <a:xfrm>
            <a:off x="11353801" y="6063616"/>
            <a:ext cx="736600" cy="736600"/>
          </a:xfrm>
          <a:prstGeom prst="rect">
            <a:avLst/>
          </a:prstGeom>
        </p:spPr>
      </p:pic>
      <p:pic>
        <p:nvPicPr>
          <p:cNvPr id="9" name="图片 8" descr="企业微信截图_16907732755997"/>
          <p:cNvPicPr>
            <a:picLocks noChangeAspect="1"/>
          </p:cNvPicPr>
          <p:nvPr userDrawn="1">
            <p:custDataLst>
              <p:tags r:id="rId14"/>
            </p:custDataLst>
          </p:nvPr>
        </p:nvPicPr>
        <p:blipFill>
          <a:blip r:embed="rId15"/>
          <a:stretch>
            <a:fillRect/>
          </a:stretch>
        </p:blipFill>
        <p:spPr>
          <a:xfrm>
            <a:off x="9247985" y="140031"/>
            <a:ext cx="2828629" cy="647975"/>
          </a:xfrm>
          <a:prstGeom prst="rect">
            <a:avLst/>
          </a:prstGeom>
        </p:spPr>
      </p:pic>
      <p:sp>
        <p:nvSpPr>
          <p:cNvPr id="10" name="文本框 9"/>
          <p:cNvSpPr txBox="1"/>
          <p:nvPr userDrawn="1">
            <p:custDataLst>
              <p:tags r:id="rId16"/>
            </p:custDataLst>
          </p:nvPr>
        </p:nvSpPr>
        <p:spPr>
          <a:xfrm>
            <a:off x="5615705" y="6381750"/>
            <a:ext cx="2712450" cy="307777"/>
          </a:xfrm>
          <a:prstGeom prst="rect">
            <a:avLst/>
          </a:prstGeom>
          <a:noFill/>
        </p:spPr>
        <p:txBody>
          <a:bodyPr wrap="square" rtlCol="0">
            <a:spAutoFit/>
          </a:bodyPr>
          <a:lstStyle/>
          <a:p>
            <a:r>
              <a:rPr lang="zh-CN" altLang="en-US" sz="1400" dirty="0">
                <a:solidFill>
                  <a:srgbClr val="C00000"/>
                </a:solidFill>
                <a:latin typeface="方正粗宋简体" panose="03000509000000000000" pitchFamily="65" charset="-122"/>
                <a:ea typeface="方正粗宋简体" panose="03000509000000000000" pitchFamily="65" charset="-122"/>
              </a:rPr>
              <a:t>网址：</a:t>
            </a:r>
            <a:r>
              <a:rPr lang="en-US" altLang="zh-CN" sz="1400" dirty="0">
                <a:solidFill>
                  <a:srgbClr val="C00000"/>
                </a:solidFill>
                <a:latin typeface="方正粗宋简体" panose="03000509000000000000" pitchFamily="65" charset="-122"/>
                <a:ea typeface="方正粗宋简体" panose="03000509000000000000" pitchFamily="65" charset="-122"/>
              </a:rPr>
              <a:t>www.tect365.com.cn</a:t>
            </a:r>
            <a:endParaRPr lang="en-US" altLang="zh-CN" sz="1400" dirty="0">
              <a:solidFill>
                <a:srgbClr val="C00000"/>
              </a:solidFill>
              <a:latin typeface="方正粗宋简体" panose="03000509000000000000" pitchFamily="65" charset="-122"/>
              <a:ea typeface="方正粗宋简体" panose="03000509000000000000" pitchFamily="65" charset="-122"/>
            </a:endParaRPr>
          </a:p>
        </p:txBody>
      </p:sp>
      <p:grpSp>
        <p:nvGrpSpPr>
          <p:cNvPr id="11" name="组合 10"/>
          <p:cNvGrpSpPr/>
          <p:nvPr userDrawn="1"/>
        </p:nvGrpSpPr>
        <p:grpSpPr>
          <a:xfrm>
            <a:off x="-24425" y="0"/>
            <a:ext cx="5245100" cy="6856730"/>
            <a:chOff x="-138" y="0"/>
            <a:chExt cx="8260" cy="10798"/>
          </a:xfrm>
        </p:grpSpPr>
        <p:sp>
          <p:nvSpPr>
            <p:cNvPr id="12" name="任意多边形 35"/>
            <p:cNvSpPr/>
            <p:nvPr/>
          </p:nvSpPr>
          <p:spPr>
            <a:xfrm>
              <a:off x="-138" y="0"/>
              <a:ext cx="7967" cy="10799"/>
            </a:xfrm>
            <a:custGeom>
              <a:avLst/>
              <a:gdLst>
                <a:gd name="connsiteX0" fmla="*/ 0 w 10693"/>
                <a:gd name="connsiteY0" fmla="*/ 0 h 10799"/>
                <a:gd name="connsiteX1" fmla="*/ 8336 w 10693"/>
                <a:gd name="connsiteY1" fmla="*/ 0 h 10799"/>
                <a:gd name="connsiteX2" fmla="*/ 8329 w 10693"/>
                <a:gd name="connsiteY2" fmla="*/ 38 h 10799"/>
                <a:gd name="connsiteX3" fmla="*/ 6931 w 10693"/>
                <a:gd name="connsiteY3" fmla="*/ 4892 h 10799"/>
                <a:gd name="connsiteX4" fmla="*/ 10690 w 10693"/>
                <a:gd name="connsiteY4" fmla="*/ 10782 h 10799"/>
                <a:gd name="connsiteX5" fmla="*/ 10693 w 10693"/>
                <a:gd name="connsiteY5" fmla="*/ 10799 h 10799"/>
                <a:gd name="connsiteX6" fmla="*/ 0 w 10693"/>
                <a:gd name="connsiteY6" fmla="*/ 10799 h 10799"/>
                <a:gd name="connsiteX7" fmla="*/ 0 w 10693"/>
                <a:gd name="connsiteY7" fmla="*/ 0 h 1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7" h="10799">
                  <a:moveTo>
                    <a:pt x="0" y="0"/>
                  </a:moveTo>
                  <a:lnTo>
                    <a:pt x="5700" y="0"/>
                  </a:lnTo>
                  <a:lnTo>
                    <a:pt x="5693" y="38"/>
                  </a:lnTo>
                  <a:cubicBezTo>
                    <a:pt x="5448" y="1389"/>
                    <a:pt x="4284" y="3039"/>
                    <a:pt x="4349" y="4892"/>
                  </a:cubicBezTo>
                  <a:cubicBezTo>
                    <a:pt x="4391" y="7561"/>
                    <a:pt x="7596" y="8280"/>
                    <a:pt x="7964" y="10782"/>
                  </a:cubicBezTo>
                  <a:lnTo>
                    <a:pt x="7967" y="10799"/>
                  </a:lnTo>
                  <a:lnTo>
                    <a:pt x="0" y="10799"/>
                  </a:lnTo>
                  <a:lnTo>
                    <a:pt x="0" y="0"/>
                  </a:lnTo>
                  <a:close/>
                </a:path>
              </a:pathLst>
            </a:custGeom>
            <a:blipFill rotWithShape="1">
              <a:blip r:embed="rId1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cs typeface="汉仪旗黑-55简" panose="00020600040101010101" charset="-128"/>
              </a:endParaRPr>
            </a:p>
          </p:txBody>
        </p:sp>
        <p:sp>
          <p:nvSpPr>
            <p:cNvPr id="13" name="任意多边形 36"/>
            <p:cNvSpPr/>
            <p:nvPr/>
          </p:nvSpPr>
          <p:spPr>
            <a:xfrm>
              <a:off x="-138" y="0"/>
              <a:ext cx="7967" cy="10799"/>
            </a:xfrm>
            <a:custGeom>
              <a:avLst/>
              <a:gdLst>
                <a:gd name="connsiteX0" fmla="*/ 0 w 10693"/>
                <a:gd name="connsiteY0" fmla="*/ 0 h 10799"/>
                <a:gd name="connsiteX1" fmla="*/ 8336 w 10693"/>
                <a:gd name="connsiteY1" fmla="*/ 0 h 10799"/>
                <a:gd name="connsiteX2" fmla="*/ 8329 w 10693"/>
                <a:gd name="connsiteY2" fmla="*/ 38 h 10799"/>
                <a:gd name="connsiteX3" fmla="*/ 6931 w 10693"/>
                <a:gd name="connsiteY3" fmla="*/ 4892 h 10799"/>
                <a:gd name="connsiteX4" fmla="*/ 10690 w 10693"/>
                <a:gd name="connsiteY4" fmla="*/ 10782 h 10799"/>
                <a:gd name="connsiteX5" fmla="*/ 10693 w 10693"/>
                <a:gd name="connsiteY5" fmla="*/ 10799 h 10799"/>
                <a:gd name="connsiteX6" fmla="*/ 0 w 10693"/>
                <a:gd name="connsiteY6" fmla="*/ 10799 h 10799"/>
                <a:gd name="connsiteX7" fmla="*/ 0 w 10693"/>
                <a:gd name="connsiteY7" fmla="*/ 0 h 1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7" h="10799">
                  <a:moveTo>
                    <a:pt x="0" y="0"/>
                  </a:moveTo>
                  <a:lnTo>
                    <a:pt x="5700" y="0"/>
                  </a:lnTo>
                  <a:lnTo>
                    <a:pt x="5693" y="38"/>
                  </a:lnTo>
                  <a:cubicBezTo>
                    <a:pt x="5448" y="1389"/>
                    <a:pt x="4284" y="3039"/>
                    <a:pt x="4349" y="4892"/>
                  </a:cubicBezTo>
                  <a:cubicBezTo>
                    <a:pt x="4391" y="7561"/>
                    <a:pt x="7596" y="8280"/>
                    <a:pt x="7964" y="10782"/>
                  </a:cubicBezTo>
                  <a:lnTo>
                    <a:pt x="7967" y="10799"/>
                  </a:lnTo>
                  <a:lnTo>
                    <a:pt x="0" y="10799"/>
                  </a:lnTo>
                  <a:lnTo>
                    <a:pt x="0" y="0"/>
                  </a:lnTo>
                  <a:close/>
                </a:path>
              </a:pathLst>
            </a:custGeom>
            <a:gradFill rotWithShape="1">
              <a:gsLst>
                <a:gs pos="30000">
                  <a:srgbClr val="F4000B">
                    <a:alpha val="0"/>
                  </a:srgbClr>
                </a:gs>
                <a:gs pos="100000">
                  <a:srgbClr val="C00000">
                    <a:alpha val="8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cs typeface="汉仪旗黑-55简" panose="00020600040101010101" charset="-128"/>
              </a:endParaRPr>
            </a:p>
          </p:txBody>
        </p:sp>
        <p:sp>
          <p:nvSpPr>
            <p:cNvPr id="14" name="任意多边形 37"/>
            <p:cNvSpPr/>
            <p:nvPr/>
          </p:nvSpPr>
          <p:spPr>
            <a:xfrm>
              <a:off x="4208" y="0"/>
              <a:ext cx="3915" cy="10799"/>
            </a:xfrm>
            <a:custGeom>
              <a:avLst/>
              <a:gdLst>
                <a:gd name="connsiteX0" fmla="*/ 1390 w 4261"/>
                <a:gd name="connsiteY0" fmla="*/ 0 h 10799"/>
                <a:gd name="connsiteX1" fmla="*/ 1921 w 4261"/>
                <a:gd name="connsiteY1" fmla="*/ 0 h 10799"/>
                <a:gd name="connsiteX2" fmla="*/ 1915 w 4261"/>
                <a:gd name="connsiteY2" fmla="*/ 38 h 10799"/>
                <a:gd name="connsiteX3" fmla="*/ 286 w 4261"/>
                <a:gd name="connsiteY3" fmla="*/ 4826 h 10799"/>
                <a:gd name="connsiteX4" fmla="*/ 4247 w 4261"/>
                <a:gd name="connsiteY4" fmla="*/ 10782 h 10799"/>
                <a:gd name="connsiteX5" fmla="*/ 4250 w 4261"/>
                <a:gd name="connsiteY5" fmla="*/ 10799 h 10799"/>
                <a:gd name="connsiteX6" fmla="*/ 3719 w 4261"/>
                <a:gd name="connsiteY6" fmla="*/ 10799 h 10799"/>
                <a:gd name="connsiteX7" fmla="*/ 3716 w 4261"/>
                <a:gd name="connsiteY7" fmla="*/ 10782 h 10799"/>
                <a:gd name="connsiteX8" fmla="*/ 3 w 4261"/>
                <a:gd name="connsiteY8" fmla="*/ 4892 h 10799"/>
                <a:gd name="connsiteX9" fmla="*/ 1384 w 4261"/>
                <a:gd name="connsiteY9" fmla="*/ 38 h 10799"/>
                <a:gd name="connsiteX10" fmla="*/ 1390 w 4261"/>
                <a:gd name="connsiteY10" fmla="*/ 0 h 1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20" h="10799">
                  <a:moveTo>
                    <a:pt x="1390" y="0"/>
                  </a:moveTo>
                  <a:lnTo>
                    <a:pt x="1680" y="0"/>
                  </a:lnTo>
                  <a:lnTo>
                    <a:pt x="1674" y="38"/>
                  </a:lnTo>
                  <a:cubicBezTo>
                    <a:pt x="1422" y="1389"/>
                    <a:pt x="-22" y="2973"/>
                    <a:pt x="45" y="4826"/>
                  </a:cubicBezTo>
                  <a:cubicBezTo>
                    <a:pt x="88" y="7495"/>
                    <a:pt x="4300" y="7892"/>
                    <a:pt x="4006" y="10782"/>
                  </a:cubicBezTo>
                  <a:lnTo>
                    <a:pt x="4009" y="10799"/>
                  </a:lnTo>
                  <a:lnTo>
                    <a:pt x="3719" y="10799"/>
                  </a:lnTo>
                  <a:lnTo>
                    <a:pt x="3716" y="10782"/>
                  </a:lnTo>
                  <a:cubicBezTo>
                    <a:pt x="3337" y="8280"/>
                    <a:pt x="46" y="7561"/>
                    <a:pt x="3" y="4892"/>
                  </a:cubicBezTo>
                  <a:cubicBezTo>
                    <a:pt x="-64" y="3039"/>
                    <a:pt x="1132" y="1389"/>
                    <a:pt x="1384" y="38"/>
                  </a:cubicBezTo>
                  <a:lnTo>
                    <a:pt x="1390" y="0"/>
                  </a:lnTo>
                  <a:close/>
                </a:path>
              </a:pathLst>
            </a:custGeom>
            <a:solidFill>
              <a:srgbClr val="E8000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cs typeface="汉仪旗黑-55简" panose="00020600040101010101" charset="-128"/>
              </a:endParaRPr>
            </a:p>
          </p:txBody>
        </p:sp>
      </p:gr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latinLnBrk="0" hangingPunct="1">
        <a:lnSpc>
          <a:spcPct val="90000"/>
        </a:lnSpc>
        <a:spcBef>
          <a:spcPct val="0"/>
        </a:spcBef>
        <a:buNone/>
        <a:defRPr sz="4400" kern="1200">
          <a:solidFill>
            <a:schemeClr val="tx1"/>
          </a:solidFill>
          <a:latin typeface="汉仪旗黑-55简" panose="00020600040101010101" charset="-128"/>
          <a:ea typeface="汉仪旗黑-55简" panose="00020600040101010101" charset="-128"/>
          <a:cs typeface="汉仪旗黑-55简" panose="00020600040101010101"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汉仪旗黑-55简" panose="00020600040101010101" charset="-128"/>
          <a:ea typeface="汉仪旗黑-55简" panose="00020600040101010101" charset="-128"/>
          <a:cs typeface="汉仪旗黑-55简" panose="00020600040101010101" charset="-12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汉仪旗黑-55简" panose="00020600040101010101" charset="-128"/>
          <a:ea typeface="汉仪旗黑-55简" panose="00020600040101010101" charset="-128"/>
          <a:cs typeface="汉仪旗黑-55简" panose="00020600040101010101" charset="-128"/>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汉仪旗黑-55简" panose="00020600040101010101" charset="-128"/>
          <a:ea typeface="汉仪旗黑-55简" panose="00020600040101010101" charset="-128"/>
          <a:cs typeface="汉仪旗黑-55简" panose="00020600040101010101" charset="-128"/>
        </a:defRPr>
      </a:lvl3pPr>
      <a:lvl4pPr marL="16002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汉仪旗黑-55简" panose="00020600040101010101" charset="-128"/>
          <a:ea typeface="汉仪旗黑-55简" panose="00020600040101010101" charset="-128"/>
          <a:cs typeface="汉仪旗黑-55简" panose="00020600040101010101" charset="-128"/>
        </a:defRPr>
      </a:lvl4pPr>
      <a:lvl5pPr marL="20574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汉仪旗黑-55简" panose="00020600040101010101" charset="-128"/>
          <a:ea typeface="汉仪旗黑-55简" panose="00020600040101010101" charset="-128"/>
          <a:cs typeface="汉仪旗黑-55简" panose="00020600040101010101"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9pPr>
    </p:bodyStyle>
    <p:otherStyle>
      <a:defPPr>
        <a:defRPr lang="zh-CN"/>
      </a:defPPr>
      <a:lvl1pPr marL="0" algn="l" defTabSz="914400" rtl="0" eaLnBrk="1" latinLnBrk="0" hangingPunct="1">
        <a:defRPr sz="1865" kern="1200">
          <a:solidFill>
            <a:schemeClr val="tx1"/>
          </a:solidFill>
          <a:latin typeface="+mn-lt"/>
          <a:ea typeface="+mn-ea"/>
          <a:cs typeface="+mn-cs"/>
        </a:defRPr>
      </a:lvl1pPr>
      <a:lvl2pPr marL="457200" algn="l" defTabSz="914400" rtl="0" eaLnBrk="1" latinLnBrk="0" hangingPunct="1">
        <a:defRPr sz="1865" kern="1200">
          <a:solidFill>
            <a:schemeClr val="tx1"/>
          </a:solidFill>
          <a:latin typeface="+mn-lt"/>
          <a:ea typeface="+mn-ea"/>
          <a:cs typeface="+mn-cs"/>
        </a:defRPr>
      </a:lvl2pPr>
      <a:lvl3pPr marL="914400" algn="l" defTabSz="914400" rtl="0" eaLnBrk="1" latinLnBrk="0" hangingPunct="1">
        <a:defRPr sz="1865" kern="1200">
          <a:solidFill>
            <a:schemeClr val="tx1"/>
          </a:solidFill>
          <a:latin typeface="+mn-lt"/>
          <a:ea typeface="+mn-ea"/>
          <a:cs typeface="+mn-cs"/>
        </a:defRPr>
      </a:lvl3pPr>
      <a:lvl4pPr marL="1371600" algn="l" defTabSz="914400" rtl="0" eaLnBrk="1" latinLnBrk="0" hangingPunct="1">
        <a:defRPr sz="1865" kern="1200">
          <a:solidFill>
            <a:schemeClr val="tx1"/>
          </a:solidFill>
          <a:latin typeface="+mn-lt"/>
          <a:ea typeface="+mn-ea"/>
          <a:cs typeface="+mn-cs"/>
        </a:defRPr>
      </a:lvl4pPr>
      <a:lvl5pPr marL="1828800" algn="l" defTabSz="914400" rtl="0" eaLnBrk="1" latinLnBrk="0" hangingPunct="1">
        <a:defRPr sz="1865" kern="1200">
          <a:solidFill>
            <a:schemeClr val="tx1"/>
          </a:solidFill>
          <a:latin typeface="+mn-lt"/>
          <a:ea typeface="+mn-ea"/>
          <a:cs typeface="+mn-cs"/>
        </a:defRPr>
      </a:lvl5pPr>
      <a:lvl6pPr marL="2286000" algn="l" defTabSz="914400" rtl="0" eaLnBrk="1" latinLnBrk="0" hangingPunct="1">
        <a:defRPr sz="1865" kern="1200">
          <a:solidFill>
            <a:schemeClr val="tx1"/>
          </a:solidFill>
          <a:latin typeface="+mn-lt"/>
          <a:ea typeface="+mn-ea"/>
          <a:cs typeface="+mn-cs"/>
        </a:defRPr>
      </a:lvl6pPr>
      <a:lvl7pPr marL="2743200" algn="l" defTabSz="914400" rtl="0" eaLnBrk="1" latinLnBrk="0" hangingPunct="1">
        <a:defRPr sz="1865" kern="1200">
          <a:solidFill>
            <a:schemeClr val="tx1"/>
          </a:solidFill>
          <a:latin typeface="+mn-lt"/>
          <a:ea typeface="+mn-ea"/>
          <a:cs typeface="+mn-cs"/>
        </a:defRPr>
      </a:lvl7pPr>
      <a:lvl8pPr marL="3200400" algn="l" defTabSz="914400" rtl="0" eaLnBrk="1" latinLnBrk="0" hangingPunct="1">
        <a:defRPr sz="1865" kern="1200">
          <a:solidFill>
            <a:schemeClr val="tx1"/>
          </a:solidFill>
          <a:latin typeface="+mn-lt"/>
          <a:ea typeface="+mn-ea"/>
          <a:cs typeface="+mn-cs"/>
        </a:defRPr>
      </a:lvl8pPr>
      <a:lvl9pPr marL="3657600" algn="l" defTabSz="914400" rtl="0" eaLnBrk="1" latinLnBrk="0" hangingPunct="1">
        <a:defRPr sz="18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p:nvPr/>
        </p:nvSpPr>
        <p:spPr>
          <a:xfrm>
            <a:off x="3215799" y="2132910"/>
            <a:ext cx="8352580" cy="899160"/>
          </a:xfrm>
          <a:prstGeom prst="rect">
            <a:avLst/>
          </a:prstGeom>
        </p:spPr>
        <p:txBody>
          <a:bodyPr vert="horz" lIns="68580" tIns="34290" rIns="68580" bIns="34290" rtlCol="0" anchor="b">
            <a:normAutofit lnSpcReduction="10000"/>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汉仪旗黑-55简" panose="00020600040101010101" charset="-128"/>
                <a:ea typeface="汉仪旗黑-55简" panose="00020600040101010101" charset="-128"/>
                <a:cs typeface="汉仪旗黑-55简" panose="00020600040101010101" charset="-128"/>
              </a:defRPr>
            </a:lvl1pPr>
          </a:lstStyle>
          <a:p>
            <a:pPr fontAlgn="auto">
              <a:spcAft>
                <a:spcPts val="0"/>
              </a:spcAft>
              <a:buFontTx/>
            </a:pPr>
            <a:r>
              <a:rPr lang="zh-CN" altLang="en-US" dirty="0">
                <a:solidFill>
                  <a:srgbClr val="FF0000"/>
                </a:solidFill>
                <a:latin typeface="华文行楷" panose="02010800040101010101" pitchFamily="2" charset="-122"/>
                <a:ea typeface="华文行楷" panose="02010800040101010101" pitchFamily="2" charset="-122"/>
              </a:rPr>
              <a:t>消防企业资质新政解读</a:t>
            </a:r>
            <a:endParaRPr lang="zh-CN" altLang="en-US" dirty="0">
              <a:solidFill>
                <a:srgbClr val="FF0000"/>
              </a:solidFill>
              <a:latin typeface="华文行楷" panose="02010800040101010101" pitchFamily="2" charset="-122"/>
              <a:ea typeface="华文行楷" panose="02010800040101010101" pitchFamily="2" charset="-122"/>
            </a:endParaRPr>
          </a:p>
        </p:txBody>
      </p:sp>
      <p:sp>
        <p:nvSpPr>
          <p:cNvPr id="5" name="副标题 4"/>
          <p:cNvSpPr txBox="1"/>
          <p:nvPr/>
        </p:nvSpPr>
        <p:spPr>
          <a:xfrm>
            <a:off x="5159935" y="3281362"/>
            <a:ext cx="4049011" cy="295275"/>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汉仪旗黑-55简" panose="00020600040101010101" charset="-128"/>
                <a:ea typeface="汉仪旗黑-55简" panose="00020600040101010101" charset="-128"/>
                <a:cs typeface="汉仪旗黑-55简" panose="00020600040101010101" charset="-128"/>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汉仪旗黑-55简" panose="00020600040101010101" charset="-128"/>
                <a:ea typeface="汉仪旗黑-55简" panose="00020600040101010101" charset="-128"/>
                <a:cs typeface="汉仪旗黑-55简" panose="00020600040101010101" charset="-128"/>
              </a:defRPr>
            </a:lvl2pPr>
            <a:lvl3pPr marL="914400" indent="0" algn="ctr" defTabSz="914400" rtl="0" eaLnBrk="1" latinLnBrk="0" hangingPunct="1">
              <a:lnSpc>
                <a:spcPct val="90000"/>
              </a:lnSpc>
              <a:spcBef>
                <a:spcPts val="500"/>
              </a:spcBef>
              <a:buFont typeface="Arial" panose="020B0604020202020204" pitchFamily="34" charset="0"/>
              <a:buNone/>
              <a:defRPr sz="1865" kern="1200">
                <a:solidFill>
                  <a:schemeClr val="tx1"/>
                </a:solidFill>
                <a:latin typeface="汉仪旗黑-55简" panose="00020600040101010101" charset="-128"/>
                <a:ea typeface="汉仪旗黑-55简" panose="00020600040101010101" charset="-128"/>
                <a:cs typeface="汉仪旗黑-55简" panose="00020600040101010101" charset="-128"/>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汉仪旗黑-55简" panose="00020600040101010101" charset="-128"/>
                <a:ea typeface="汉仪旗黑-55简" panose="00020600040101010101" charset="-128"/>
                <a:cs typeface="汉仪旗黑-55简" panose="00020600040101010101" charset="-128"/>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汉仪旗黑-55简" panose="00020600040101010101" charset="-128"/>
                <a:ea typeface="汉仪旗黑-55简" panose="00020600040101010101" charset="-128"/>
                <a:cs typeface="汉仪旗黑-55简" panose="00020600040101010101" charset="-128"/>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zh-CN" altLang="en-US" sz="2800" dirty="0">
                <a:solidFill>
                  <a:srgbClr val="000000"/>
                </a:solidFill>
                <a:latin typeface="华文行楷" panose="02010800040101010101" pitchFamily="2" charset="-122"/>
                <a:ea typeface="华文行楷" panose="02010800040101010101" pitchFamily="2" charset="-122"/>
              </a:rPr>
              <a:t>     </a:t>
            </a:r>
            <a:endParaRPr lang="zh-CN" altLang="en-US" sz="2800" dirty="0">
              <a:solidFill>
                <a:srgbClr val="000000"/>
              </a:solidFill>
              <a:latin typeface="华文行楷" panose="02010800040101010101" pitchFamily="2" charset="-122"/>
              <a:ea typeface="华文行楷" panose="0201080004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pPr indent="276860"/>
            <a:r>
              <a:rPr lang="zh-CN" altLang="en-US" dirty="0">
                <a:solidFill>
                  <a:srgbClr val="000000"/>
                </a:solidFill>
              </a:rPr>
              <a:t>第六条  从事消防安全评估的消防技术服务机构，应当具备下列条件：</a:t>
            </a:r>
            <a:endParaRPr lang="zh-CN" altLang="en-US" dirty="0">
              <a:solidFill>
                <a:srgbClr val="000000"/>
              </a:solidFill>
            </a:endParaRPr>
          </a:p>
          <a:p>
            <a:pPr indent="276860"/>
            <a:r>
              <a:rPr lang="zh-CN" altLang="en-US" dirty="0">
                <a:solidFill>
                  <a:srgbClr val="000000"/>
                </a:solidFill>
              </a:rPr>
              <a:t>（一）取得企业法人资格；</a:t>
            </a:r>
            <a:endParaRPr lang="zh-CN" altLang="en-US" dirty="0">
              <a:solidFill>
                <a:srgbClr val="000000"/>
              </a:solidFill>
            </a:endParaRPr>
          </a:p>
          <a:p>
            <a:pPr indent="276860"/>
            <a:r>
              <a:rPr lang="zh-CN" altLang="en-US" dirty="0">
                <a:solidFill>
                  <a:srgbClr val="000000"/>
                </a:solidFill>
              </a:rPr>
              <a:t>（二）工作场所建筑面积不少于</a:t>
            </a:r>
            <a:r>
              <a:rPr lang="en-US" altLang="zh-CN" dirty="0">
                <a:solidFill>
                  <a:srgbClr val="000000"/>
                </a:solidFill>
              </a:rPr>
              <a:t>100</a:t>
            </a:r>
            <a:r>
              <a:rPr lang="zh-CN" altLang="en-US" dirty="0">
                <a:solidFill>
                  <a:srgbClr val="000000"/>
                </a:solidFill>
              </a:rPr>
              <a:t>平方米；</a:t>
            </a:r>
            <a:endParaRPr lang="zh-CN" altLang="en-US" dirty="0">
              <a:solidFill>
                <a:srgbClr val="000000"/>
              </a:solidFill>
            </a:endParaRPr>
          </a:p>
          <a:p>
            <a:pPr indent="276860"/>
            <a:r>
              <a:rPr lang="zh-CN" altLang="en-US" dirty="0">
                <a:solidFill>
                  <a:srgbClr val="000000"/>
                </a:solidFill>
              </a:rPr>
              <a:t>（三）消防技术服务基础设备和消防安全评估设备配备符合有关规定要求；</a:t>
            </a:r>
            <a:endParaRPr lang="zh-CN" altLang="en-US" dirty="0">
              <a:solidFill>
                <a:srgbClr val="000000"/>
              </a:solidFill>
            </a:endParaRPr>
          </a:p>
          <a:p>
            <a:pPr indent="276860"/>
            <a:r>
              <a:rPr lang="zh-CN" altLang="en-US" dirty="0">
                <a:solidFill>
                  <a:srgbClr val="000000"/>
                </a:solidFill>
              </a:rPr>
              <a:t>（四）注册消防工程师不少于</a:t>
            </a:r>
            <a:r>
              <a:rPr lang="en-US" altLang="zh-CN" dirty="0">
                <a:solidFill>
                  <a:srgbClr val="000000"/>
                </a:solidFill>
              </a:rPr>
              <a:t>2</a:t>
            </a:r>
            <a:r>
              <a:rPr lang="zh-CN" altLang="en-US" dirty="0">
                <a:solidFill>
                  <a:srgbClr val="000000"/>
                </a:solidFill>
              </a:rPr>
              <a:t>人，其中一级注册消防工程师不少于</a:t>
            </a:r>
            <a:r>
              <a:rPr lang="en-US" altLang="zh-CN" dirty="0">
                <a:solidFill>
                  <a:srgbClr val="000000"/>
                </a:solidFill>
              </a:rPr>
              <a:t>1</a:t>
            </a:r>
            <a:r>
              <a:rPr lang="zh-CN" altLang="en-US" dirty="0">
                <a:solidFill>
                  <a:srgbClr val="000000"/>
                </a:solidFill>
              </a:rPr>
              <a:t>人；</a:t>
            </a:r>
            <a:endParaRPr lang="zh-CN" altLang="en-US" dirty="0">
              <a:solidFill>
                <a:srgbClr val="000000"/>
              </a:solidFill>
            </a:endParaRPr>
          </a:p>
          <a:p>
            <a:pPr indent="276860"/>
            <a:r>
              <a:rPr lang="zh-CN" altLang="en-US" dirty="0">
                <a:solidFill>
                  <a:srgbClr val="000000"/>
                </a:solidFill>
              </a:rPr>
              <a:t>（五）健全的消防安全评估过程控制体系。</a:t>
            </a:r>
            <a:endParaRPr lang="zh-CN" altLang="en-US" dirty="0">
              <a:solidFill>
                <a:srgbClr val="000000"/>
              </a:solidFill>
            </a:endParaRPr>
          </a:p>
          <a:p>
            <a:pPr indent="276860"/>
            <a:endParaRPr lang="zh-CN" altLang="en-US"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pPr indent="276860"/>
            <a:r>
              <a:rPr lang="zh-CN" altLang="en-US" dirty="0">
                <a:solidFill>
                  <a:srgbClr val="000000"/>
                </a:solidFill>
              </a:rPr>
              <a:t>第七条  同时从事消防设施维护保养检测、消防安全评估的消防技术服务机构，应当具备下列条件：</a:t>
            </a:r>
            <a:endParaRPr lang="zh-CN" altLang="en-US" dirty="0">
              <a:solidFill>
                <a:srgbClr val="000000"/>
              </a:solidFill>
            </a:endParaRPr>
          </a:p>
          <a:p>
            <a:pPr indent="276860"/>
            <a:r>
              <a:rPr lang="zh-CN" altLang="en-US" dirty="0">
                <a:solidFill>
                  <a:srgbClr val="000000"/>
                </a:solidFill>
              </a:rPr>
              <a:t>（一）取得企业法人资格；</a:t>
            </a:r>
            <a:endParaRPr lang="zh-CN" altLang="en-US" dirty="0">
              <a:solidFill>
                <a:srgbClr val="000000"/>
              </a:solidFill>
            </a:endParaRPr>
          </a:p>
          <a:p>
            <a:pPr indent="276860"/>
            <a:r>
              <a:rPr lang="zh-CN" altLang="en-US" dirty="0">
                <a:solidFill>
                  <a:srgbClr val="000000"/>
                </a:solidFill>
              </a:rPr>
              <a:t>（二）工作场所建筑面积不少于</a:t>
            </a:r>
            <a:r>
              <a:rPr lang="en-US" altLang="zh-CN" dirty="0">
                <a:solidFill>
                  <a:srgbClr val="000000"/>
                </a:solidFill>
              </a:rPr>
              <a:t>200</a:t>
            </a:r>
            <a:r>
              <a:rPr lang="zh-CN" altLang="en-US" dirty="0">
                <a:solidFill>
                  <a:srgbClr val="000000"/>
                </a:solidFill>
              </a:rPr>
              <a:t>平方米；</a:t>
            </a:r>
            <a:endParaRPr lang="zh-CN" altLang="en-US" dirty="0">
              <a:solidFill>
                <a:srgbClr val="000000"/>
              </a:solidFill>
            </a:endParaRPr>
          </a:p>
          <a:p>
            <a:pPr indent="276860"/>
            <a:r>
              <a:rPr lang="zh-CN" altLang="en-US" dirty="0">
                <a:solidFill>
                  <a:srgbClr val="000000"/>
                </a:solidFill>
              </a:rPr>
              <a:t>（三）消防技术服务基础设备和消防设施维护保养检测、消防安全评估设备配备符合规定的要求；</a:t>
            </a:r>
            <a:endParaRPr lang="zh-CN" altLang="en-US" dirty="0">
              <a:solidFill>
                <a:srgbClr val="000000"/>
              </a:solidFill>
            </a:endParaRPr>
          </a:p>
          <a:p>
            <a:pPr indent="276860"/>
            <a:r>
              <a:rPr lang="zh-CN" altLang="en-US" dirty="0">
                <a:solidFill>
                  <a:srgbClr val="000000"/>
                </a:solidFill>
              </a:rPr>
              <a:t>（四）注册消防工程师不少于</a:t>
            </a:r>
            <a:r>
              <a:rPr lang="en-US" altLang="zh-CN" dirty="0">
                <a:solidFill>
                  <a:srgbClr val="000000"/>
                </a:solidFill>
              </a:rPr>
              <a:t>2</a:t>
            </a:r>
            <a:r>
              <a:rPr lang="zh-CN" altLang="en-US" dirty="0">
                <a:solidFill>
                  <a:srgbClr val="000000"/>
                </a:solidFill>
              </a:rPr>
              <a:t>人，其中一级注册消防工程师不少于</a:t>
            </a:r>
            <a:r>
              <a:rPr lang="en-US" altLang="zh-CN" dirty="0">
                <a:solidFill>
                  <a:srgbClr val="000000"/>
                </a:solidFill>
              </a:rPr>
              <a:t>1</a:t>
            </a:r>
            <a:r>
              <a:rPr lang="zh-CN" altLang="en-US" dirty="0">
                <a:solidFill>
                  <a:srgbClr val="000000"/>
                </a:solidFill>
              </a:rPr>
              <a:t>人；</a:t>
            </a:r>
            <a:endParaRPr lang="zh-CN" altLang="en-US" dirty="0">
              <a:solidFill>
                <a:srgbClr val="000000"/>
              </a:solidFill>
            </a:endParaRPr>
          </a:p>
          <a:p>
            <a:pPr indent="276860"/>
            <a:r>
              <a:rPr lang="zh-CN" altLang="en-US" dirty="0">
                <a:solidFill>
                  <a:srgbClr val="000000"/>
                </a:solidFill>
              </a:rPr>
              <a:t>（五）取得消防设施操作员国家职业资格证书的人员不少于</a:t>
            </a:r>
            <a:r>
              <a:rPr lang="en-US" altLang="zh-CN" dirty="0">
                <a:solidFill>
                  <a:srgbClr val="000000"/>
                </a:solidFill>
              </a:rPr>
              <a:t>6</a:t>
            </a:r>
            <a:r>
              <a:rPr lang="zh-CN" altLang="en-US" dirty="0">
                <a:solidFill>
                  <a:srgbClr val="000000"/>
                </a:solidFill>
              </a:rPr>
              <a:t>人，其中中级技能等级以上的不少于</a:t>
            </a:r>
            <a:r>
              <a:rPr lang="en-US" altLang="zh-CN" dirty="0">
                <a:solidFill>
                  <a:srgbClr val="000000"/>
                </a:solidFill>
              </a:rPr>
              <a:t>2</a:t>
            </a:r>
            <a:r>
              <a:rPr lang="zh-CN" altLang="en-US" dirty="0">
                <a:solidFill>
                  <a:srgbClr val="000000"/>
                </a:solidFill>
              </a:rPr>
              <a:t>人；</a:t>
            </a:r>
            <a:endParaRPr lang="zh-CN" altLang="en-US" dirty="0">
              <a:solidFill>
                <a:srgbClr val="000000"/>
              </a:solidFill>
            </a:endParaRPr>
          </a:p>
          <a:p>
            <a:pPr indent="276860"/>
            <a:r>
              <a:rPr lang="zh-CN" altLang="en-US" dirty="0">
                <a:solidFill>
                  <a:srgbClr val="000000"/>
                </a:solidFill>
              </a:rPr>
              <a:t>（六）健全的质量管理和消防安全评估过程控制体系。</a:t>
            </a:r>
            <a:endParaRPr lang="zh-CN" altLang="en-US" dirty="0">
              <a:solidFill>
                <a:srgbClr val="000000"/>
              </a:solidFill>
            </a:endParaRPr>
          </a:p>
          <a:p>
            <a:pPr indent="276860"/>
            <a:r>
              <a:rPr lang="zh-CN" altLang="en-US" dirty="0">
                <a:solidFill>
                  <a:srgbClr val="000000"/>
                </a:solidFill>
              </a:rPr>
              <a:t>第八条  消防技术服务机构可以在全国范围内从业。</a:t>
            </a:r>
            <a:endParaRPr lang="zh-CN" altLang="en-US" dirty="0">
              <a:solidFill>
                <a:srgbClr val="000000"/>
              </a:solidFill>
            </a:endParaRPr>
          </a:p>
          <a:p>
            <a:pPr indent="276860"/>
            <a:endParaRPr lang="zh-CN" altLang="en-US"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pPr indent="276860"/>
            <a:r>
              <a:rPr lang="zh-CN" altLang="en-US" dirty="0">
                <a:solidFill>
                  <a:srgbClr val="000000"/>
                </a:solidFill>
              </a:rPr>
              <a:t>第三章  社会消防技术服务活动</a:t>
            </a:r>
            <a:endParaRPr lang="zh-CN" altLang="en-US" dirty="0">
              <a:solidFill>
                <a:srgbClr val="000000"/>
              </a:solidFill>
            </a:endParaRPr>
          </a:p>
          <a:p>
            <a:pPr indent="276860"/>
            <a:r>
              <a:rPr lang="zh-CN" altLang="en-US" dirty="0">
                <a:solidFill>
                  <a:srgbClr val="000000"/>
                </a:solidFill>
              </a:rPr>
              <a:t>第九条  消防技术服务机构及其从业人员应当依照法律法规、技术标准和从业准则，开展下列社会消防技术服务活动，并对服务质量负责：</a:t>
            </a:r>
            <a:endParaRPr lang="zh-CN" altLang="en-US" dirty="0">
              <a:solidFill>
                <a:srgbClr val="000000"/>
              </a:solidFill>
            </a:endParaRPr>
          </a:p>
          <a:p>
            <a:pPr indent="276860"/>
            <a:r>
              <a:rPr lang="zh-CN" altLang="en-US" dirty="0">
                <a:solidFill>
                  <a:srgbClr val="000000"/>
                </a:solidFill>
              </a:rPr>
              <a:t>（一）消防设施维护保养检测机构可以从事建筑消防设施维护保养、检测活动；</a:t>
            </a:r>
            <a:endParaRPr lang="zh-CN" altLang="en-US" dirty="0">
              <a:solidFill>
                <a:srgbClr val="000000"/>
              </a:solidFill>
            </a:endParaRPr>
          </a:p>
          <a:p>
            <a:pPr indent="276860"/>
            <a:r>
              <a:rPr lang="zh-CN" altLang="en-US" dirty="0">
                <a:solidFill>
                  <a:srgbClr val="000000"/>
                </a:solidFill>
              </a:rPr>
              <a:t>（二）消防安全评估机构可以从事区域消防安全评估、社会单位消防安全评估、大型活动消防安全评估等活动，以及消防法律法规、消防技术标准、火灾隐患整改、消防安全管理、消防宣传教育等方面的咨询活动。</a:t>
            </a:r>
            <a:endParaRPr lang="zh-CN" altLang="en-US" dirty="0">
              <a:solidFill>
                <a:srgbClr val="000000"/>
              </a:solidFill>
            </a:endParaRPr>
          </a:p>
          <a:p>
            <a:pPr indent="276860"/>
            <a:r>
              <a:rPr lang="zh-CN" altLang="en-US" dirty="0">
                <a:solidFill>
                  <a:srgbClr val="000000"/>
                </a:solidFill>
              </a:rPr>
              <a:t>消防技术服务机构出具的结论文件，可以作为消防救援机构实施消防监督管理和单位（场所）开展消防安全管理的依据。</a:t>
            </a:r>
            <a:endParaRPr lang="zh-CN" altLang="en-US" dirty="0">
              <a:solidFill>
                <a:srgbClr val="000000"/>
              </a:solidFill>
            </a:endParaRPr>
          </a:p>
          <a:p>
            <a:pPr indent="276860"/>
            <a:endParaRPr lang="zh-CN" altLang="en-US" dirty="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pPr indent="276860"/>
            <a:r>
              <a:rPr lang="zh-CN" altLang="en-US" dirty="0">
                <a:solidFill>
                  <a:srgbClr val="000000"/>
                </a:solidFill>
              </a:rPr>
              <a:t>第十条  消防设施维护保养检测机构应当按照国家标准、行业标准规定的工艺、流程开展维护保养检测，保证经维护保养的建筑消防设施符合国家标准、行业标准。</a:t>
            </a:r>
            <a:endParaRPr lang="zh-CN" altLang="en-US" dirty="0">
              <a:solidFill>
                <a:srgbClr val="000000"/>
              </a:solidFill>
            </a:endParaRPr>
          </a:p>
          <a:p>
            <a:pPr indent="276860"/>
            <a:r>
              <a:rPr lang="zh-CN" altLang="en-US" dirty="0">
                <a:solidFill>
                  <a:srgbClr val="000000"/>
                </a:solidFill>
              </a:rPr>
              <a:t>第十一条  消防技术服务机构应当依法与从业人员签订劳动合同，加强对所属从业人员的管理。注册消防工程师不得同时在两个以上社会组织执业。</a:t>
            </a:r>
            <a:endParaRPr lang="zh-CN" altLang="en-US" dirty="0">
              <a:solidFill>
                <a:srgbClr val="000000"/>
              </a:solidFill>
            </a:endParaRPr>
          </a:p>
          <a:p>
            <a:pPr indent="276860"/>
            <a:r>
              <a:rPr lang="zh-CN" altLang="en-US" dirty="0">
                <a:solidFill>
                  <a:srgbClr val="000000"/>
                </a:solidFill>
              </a:rPr>
              <a:t>第十二条  消防技术服务机构应当设立技术负责人，对本机构的消防技术服务实施质量监督管理，对出具的书面结论文件进行技术审核。技术负责人应当具备一级注册消防工程师资格。</a:t>
            </a:r>
            <a:endParaRPr lang="zh-CN" altLang="en-US" dirty="0">
              <a:solidFill>
                <a:srgbClr val="000000"/>
              </a:solidFill>
            </a:endParaRPr>
          </a:p>
          <a:p>
            <a:pPr indent="276860"/>
            <a:endParaRPr lang="zh-CN" altLang="en-US"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pPr indent="276860"/>
            <a:r>
              <a:rPr lang="zh-CN" altLang="en-US" dirty="0">
                <a:solidFill>
                  <a:srgbClr val="000000"/>
                </a:solidFill>
              </a:rPr>
              <a:t>第十三条  消防技术服务机构承接业务，应当与委托人签订消防技术服务合同，并明确项目负责人。项目负责人应当具备相应的注册消防工程师资格。</a:t>
            </a:r>
            <a:endParaRPr lang="zh-CN" altLang="en-US" dirty="0">
              <a:solidFill>
                <a:srgbClr val="000000"/>
              </a:solidFill>
            </a:endParaRPr>
          </a:p>
          <a:p>
            <a:pPr indent="276860"/>
            <a:r>
              <a:rPr lang="zh-CN" altLang="en-US" dirty="0">
                <a:solidFill>
                  <a:srgbClr val="000000"/>
                </a:solidFill>
              </a:rPr>
              <a:t>消防技术服务机构不得转包、分包消防技术服务项目。</a:t>
            </a:r>
            <a:endParaRPr lang="zh-CN" altLang="en-US" dirty="0">
              <a:solidFill>
                <a:srgbClr val="000000"/>
              </a:solidFill>
            </a:endParaRPr>
          </a:p>
          <a:p>
            <a:pPr indent="276860"/>
            <a:r>
              <a:rPr lang="zh-CN" altLang="en-US" dirty="0">
                <a:solidFill>
                  <a:srgbClr val="000000"/>
                </a:solidFill>
              </a:rPr>
              <a:t>第十四条  消防技术服务机构出具的书面结论文件应当由技术负责人、项目负责人签名并加盖执业印章，同时加盖消防技术服务机构印章。  </a:t>
            </a:r>
            <a:endParaRPr lang="zh-CN" altLang="en-US" dirty="0">
              <a:solidFill>
                <a:srgbClr val="000000"/>
              </a:solidFill>
            </a:endParaRPr>
          </a:p>
          <a:p>
            <a:pPr indent="276860"/>
            <a:r>
              <a:rPr lang="zh-CN" altLang="en-US" dirty="0">
                <a:solidFill>
                  <a:srgbClr val="000000"/>
                </a:solidFill>
              </a:rPr>
              <a:t>消防设施维护保养检测机构对建筑消防设施进行维护保养后，应当制作包含消防技术服务机构名称及项目负责人、维护保养日期等信息的标识，在消防设施所在建筑的醒目位置上予以公示。</a:t>
            </a:r>
            <a:endParaRPr lang="zh-CN" altLang="en-US" dirty="0">
              <a:solidFill>
                <a:srgbClr val="000000"/>
              </a:solidFill>
            </a:endParaRPr>
          </a:p>
          <a:p>
            <a:pPr indent="276860"/>
            <a:endParaRPr lang="zh-CN" altLang="en-US" dirty="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pPr indent="276860"/>
            <a:r>
              <a:rPr lang="zh-CN" altLang="en-US" dirty="0">
                <a:solidFill>
                  <a:srgbClr val="000000"/>
                </a:solidFill>
              </a:rPr>
              <a:t>第十五条  消防技术服务机构应当对服务情况作出客观、真实、完整的记录，按消防技术服务项目建立消防技术服务档案。</a:t>
            </a:r>
            <a:endParaRPr lang="zh-CN" altLang="en-US" dirty="0">
              <a:solidFill>
                <a:srgbClr val="000000"/>
              </a:solidFill>
            </a:endParaRPr>
          </a:p>
          <a:p>
            <a:pPr indent="276860"/>
            <a:r>
              <a:rPr lang="zh-CN" altLang="en-US" dirty="0">
                <a:solidFill>
                  <a:srgbClr val="000000"/>
                </a:solidFill>
              </a:rPr>
              <a:t>消防技术服务档案保管期限为</a:t>
            </a:r>
            <a:r>
              <a:rPr lang="en-US" altLang="zh-CN" dirty="0">
                <a:solidFill>
                  <a:srgbClr val="000000"/>
                </a:solidFill>
              </a:rPr>
              <a:t>6</a:t>
            </a:r>
            <a:r>
              <a:rPr lang="zh-CN" altLang="en-US" dirty="0">
                <a:solidFill>
                  <a:srgbClr val="000000"/>
                </a:solidFill>
              </a:rPr>
              <a:t>年。</a:t>
            </a:r>
            <a:endParaRPr lang="zh-CN" altLang="en-US" dirty="0">
              <a:solidFill>
                <a:srgbClr val="000000"/>
              </a:solidFill>
            </a:endParaRPr>
          </a:p>
          <a:p>
            <a:pPr indent="276860"/>
            <a:r>
              <a:rPr lang="zh-CN" altLang="en-US" dirty="0">
                <a:solidFill>
                  <a:srgbClr val="000000"/>
                </a:solidFill>
              </a:rPr>
              <a:t>第十六条  消防技术服务机构应当在其经营场所的醒目位置公示营业执照、工作程序、收费标准、从业守则、注册消防工程师注册证书、投诉电话等事项。</a:t>
            </a:r>
            <a:endParaRPr lang="zh-CN" altLang="en-US" dirty="0">
              <a:solidFill>
                <a:srgbClr val="000000"/>
              </a:solidFill>
            </a:endParaRPr>
          </a:p>
          <a:p>
            <a:pPr indent="276860"/>
            <a:r>
              <a:rPr lang="zh-CN" altLang="en-US" dirty="0">
                <a:solidFill>
                  <a:srgbClr val="000000"/>
                </a:solidFill>
              </a:rPr>
              <a:t>第十七条  消防技术服务机构收费应当遵守价格管理法律法规的规定。</a:t>
            </a:r>
            <a:endParaRPr lang="zh-CN" altLang="en-US" dirty="0">
              <a:solidFill>
                <a:srgbClr val="000000"/>
              </a:solidFill>
            </a:endParaRPr>
          </a:p>
          <a:p>
            <a:pPr indent="276860"/>
            <a:endParaRPr lang="zh-CN" altLang="en-US" dirty="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pPr indent="276860"/>
            <a:r>
              <a:rPr lang="zh-CN" altLang="en-US" dirty="0">
                <a:solidFill>
                  <a:srgbClr val="000000"/>
                </a:solidFill>
              </a:rPr>
              <a:t>第十八条  消防技术服务机构在从事社会消防技术服务活动中，不得有下列行为：</a:t>
            </a:r>
            <a:endParaRPr lang="zh-CN" altLang="en-US" dirty="0">
              <a:solidFill>
                <a:srgbClr val="000000"/>
              </a:solidFill>
            </a:endParaRPr>
          </a:p>
          <a:p>
            <a:pPr indent="276860"/>
            <a:r>
              <a:rPr lang="zh-CN" altLang="en-US" dirty="0">
                <a:solidFill>
                  <a:srgbClr val="000000"/>
                </a:solidFill>
              </a:rPr>
              <a:t>（一）不具备从业条件，从事社会消防技术服务活动；</a:t>
            </a:r>
            <a:endParaRPr lang="zh-CN" altLang="en-US" dirty="0">
              <a:solidFill>
                <a:srgbClr val="000000"/>
              </a:solidFill>
            </a:endParaRPr>
          </a:p>
          <a:p>
            <a:pPr indent="276860"/>
            <a:r>
              <a:rPr lang="zh-CN" altLang="en-US" dirty="0">
                <a:solidFill>
                  <a:srgbClr val="000000"/>
                </a:solidFill>
              </a:rPr>
              <a:t>（二）出具虚假、失实文件；</a:t>
            </a:r>
            <a:endParaRPr lang="zh-CN" altLang="en-US" dirty="0">
              <a:solidFill>
                <a:srgbClr val="000000"/>
              </a:solidFill>
            </a:endParaRPr>
          </a:p>
          <a:p>
            <a:pPr indent="276860"/>
            <a:r>
              <a:rPr lang="zh-CN" altLang="en-US" dirty="0">
                <a:solidFill>
                  <a:srgbClr val="000000"/>
                </a:solidFill>
              </a:rPr>
              <a:t>（三）消防设施维护保养检测机构的项目负责人或者消防设施操作员未到现场实地开展工作； </a:t>
            </a:r>
            <a:endParaRPr lang="zh-CN" altLang="en-US" dirty="0">
              <a:solidFill>
                <a:srgbClr val="000000"/>
              </a:solidFill>
            </a:endParaRPr>
          </a:p>
          <a:p>
            <a:pPr indent="276860"/>
            <a:r>
              <a:rPr lang="zh-CN" altLang="en-US" dirty="0">
                <a:solidFill>
                  <a:srgbClr val="000000"/>
                </a:solidFill>
              </a:rPr>
              <a:t>（四）泄露委托人商业秘密；</a:t>
            </a:r>
            <a:endParaRPr lang="zh-CN" altLang="en-US" dirty="0">
              <a:solidFill>
                <a:srgbClr val="000000"/>
              </a:solidFill>
            </a:endParaRPr>
          </a:p>
          <a:p>
            <a:pPr indent="276860"/>
            <a:r>
              <a:rPr lang="zh-CN" altLang="en-US" dirty="0">
                <a:solidFill>
                  <a:srgbClr val="000000"/>
                </a:solidFill>
              </a:rPr>
              <a:t>（五）指派无相应资格从业人员从事社会消防技术服务活动；</a:t>
            </a:r>
            <a:endParaRPr lang="zh-CN" altLang="en-US" dirty="0">
              <a:solidFill>
                <a:srgbClr val="000000"/>
              </a:solidFill>
            </a:endParaRPr>
          </a:p>
          <a:p>
            <a:pPr indent="276860"/>
            <a:r>
              <a:rPr lang="zh-CN" altLang="en-US" dirty="0">
                <a:solidFill>
                  <a:srgbClr val="000000"/>
                </a:solidFill>
              </a:rPr>
              <a:t>（六）冒用其他消防技术服务机构名义从事社会消防技术服务活动；</a:t>
            </a:r>
            <a:endParaRPr lang="zh-CN" altLang="en-US" dirty="0">
              <a:solidFill>
                <a:srgbClr val="000000"/>
              </a:solidFill>
            </a:endParaRPr>
          </a:p>
          <a:p>
            <a:pPr indent="276860"/>
            <a:r>
              <a:rPr lang="zh-CN" altLang="en-US" dirty="0">
                <a:solidFill>
                  <a:srgbClr val="000000"/>
                </a:solidFill>
              </a:rPr>
              <a:t>（七）法律、法规、规章禁止的其他行为。</a:t>
            </a:r>
            <a:endParaRPr lang="zh-CN" altLang="en-US" dirty="0">
              <a:solidFill>
                <a:srgbClr val="000000"/>
              </a:solidFill>
            </a:endParaRPr>
          </a:p>
          <a:p>
            <a:pPr indent="276860"/>
            <a:endParaRPr lang="zh-CN" altLang="en-US" dirty="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pPr indent="276860"/>
            <a:r>
              <a:rPr lang="zh-CN" altLang="en-US" dirty="0">
                <a:solidFill>
                  <a:srgbClr val="000000"/>
                </a:solidFill>
              </a:rPr>
              <a:t>第四章  监督管理</a:t>
            </a:r>
            <a:endParaRPr lang="zh-CN" altLang="en-US" dirty="0">
              <a:solidFill>
                <a:srgbClr val="000000"/>
              </a:solidFill>
            </a:endParaRPr>
          </a:p>
          <a:p>
            <a:pPr indent="276860"/>
            <a:r>
              <a:rPr lang="zh-CN" altLang="en-US" dirty="0">
                <a:solidFill>
                  <a:srgbClr val="000000"/>
                </a:solidFill>
              </a:rPr>
              <a:t>第十九条  县级以上人民政府消防救援机构依照有关法律、法规和本规定，对本行政区域内的社会消防技术服务活动实施监督管理。</a:t>
            </a:r>
            <a:endParaRPr lang="zh-CN" altLang="en-US" dirty="0">
              <a:solidFill>
                <a:srgbClr val="000000"/>
              </a:solidFill>
            </a:endParaRPr>
          </a:p>
          <a:p>
            <a:pPr indent="276860"/>
            <a:r>
              <a:rPr lang="zh-CN" altLang="en-US" dirty="0">
                <a:solidFill>
                  <a:srgbClr val="000000"/>
                </a:solidFill>
              </a:rPr>
              <a:t>消防技术服务机构及其从业人员对消防救援机构依法进行的监督管理应当协助和配合，不得拒绝或者阻挠。</a:t>
            </a:r>
            <a:endParaRPr lang="zh-CN" altLang="en-US" dirty="0">
              <a:solidFill>
                <a:srgbClr val="000000"/>
              </a:solidFill>
            </a:endParaRPr>
          </a:p>
          <a:p>
            <a:pPr indent="276860"/>
            <a:r>
              <a:rPr lang="zh-CN" altLang="en-US" dirty="0">
                <a:solidFill>
                  <a:srgbClr val="000000"/>
                </a:solidFill>
              </a:rPr>
              <a:t>第二十条  应急管理部消防救援局应当建立和完善全国统一的社会消防技术服务信息系统，公布消防技术服务机构及其从业人员的有关信息，发布从业、诚信和监督管理信息，并为社会提供有关信息查询服务。</a:t>
            </a:r>
            <a:endParaRPr lang="zh-CN" altLang="en-US" dirty="0">
              <a:solidFill>
                <a:srgbClr val="000000"/>
              </a:solidFill>
            </a:endParaRPr>
          </a:p>
          <a:p>
            <a:pPr indent="276860"/>
            <a:endParaRPr lang="zh-CN" altLang="en-US"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pPr indent="276860"/>
            <a:r>
              <a:rPr lang="zh-CN" altLang="en-US" dirty="0">
                <a:solidFill>
                  <a:srgbClr val="000000"/>
                </a:solidFill>
              </a:rPr>
              <a:t>第二十一条  县级以上人民政府消防救援机构对社会消防技术服务活动开展监督检查的形式有：</a:t>
            </a:r>
            <a:endParaRPr lang="zh-CN" altLang="en-US" dirty="0">
              <a:solidFill>
                <a:srgbClr val="000000"/>
              </a:solidFill>
            </a:endParaRPr>
          </a:p>
          <a:p>
            <a:pPr indent="276860"/>
            <a:r>
              <a:rPr lang="zh-CN" altLang="en-US" dirty="0">
                <a:solidFill>
                  <a:srgbClr val="000000"/>
                </a:solidFill>
              </a:rPr>
              <a:t>（一）结合日常消防监督检查工作，对消防技术服务质量实施监督抽查；</a:t>
            </a:r>
            <a:endParaRPr lang="zh-CN" altLang="en-US" dirty="0">
              <a:solidFill>
                <a:srgbClr val="000000"/>
              </a:solidFill>
            </a:endParaRPr>
          </a:p>
          <a:p>
            <a:pPr indent="276860"/>
            <a:r>
              <a:rPr lang="zh-CN" altLang="en-US" dirty="0">
                <a:solidFill>
                  <a:srgbClr val="000000"/>
                </a:solidFill>
              </a:rPr>
              <a:t>（二）根据需要实施专项检查；</a:t>
            </a:r>
            <a:endParaRPr lang="zh-CN" altLang="en-US" dirty="0">
              <a:solidFill>
                <a:srgbClr val="000000"/>
              </a:solidFill>
            </a:endParaRPr>
          </a:p>
          <a:p>
            <a:pPr indent="276860"/>
            <a:r>
              <a:rPr lang="zh-CN" altLang="en-US" dirty="0">
                <a:solidFill>
                  <a:srgbClr val="000000"/>
                </a:solidFill>
              </a:rPr>
              <a:t>（三）发生火灾事故后实施倒查；</a:t>
            </a:r>
            <a:endParaRPr lang="zh-CN" altLang="en-US" dirty="0">
              <a:solidFill>
                <a:srgbClr val="000000"/>
              </a:solidFill>
            </a:endParaRPr>
          </a:p>
          <a:p>
            <a:pPr indent="276860"/>
            <a:r>
              <a:rPr lang="zh-CN" altLang="en-US" dirty="0">
                <a:solidFill>
                  <a:srgbClr val="000000"/>
                </a:solidFill>
              </a:rPr>
              <a:t>（四）对举报投诉和交办移送的消防技术服务机构及其从业人员的违法从业行为进行核查。</a:t>
            </a:r>
            <a:endParaRPr lang="zh-CN" altLang="en-US" dirty="0">
              <a:solidFill>
                <a:srgbClr val="000000"/>
              </a:solidFill>
            </a:endParaRPr>
          </a:p>
          <a:p>
            <a:pPr indent="276860"/>
            <a:r>
              <a:rPr lang="zh-CN" altLang="en-US" dirty="0">
                <a:solidFill>
                  <a:srgbClr val="000000"/>
                </a:solidFill>
              </a:rPr>
              <a:t>开展社会消防技术服务活动监督检查可以根据实际需要，通过网上核查、服务单位实地核查、机构办公场所现场检查等方式实施。</a:t>
            </a:r>
            <a:endParaRPr lang="zh-CN" altLang="en-US" dirty="0">
              <a:solidFill>
                <a:srgbClr val="000000"/>
              </a:solidFill>
            </a:endParaRPr>
          </a:p>
          <a:p>
            <a:pPr indent="276860"/>
            <a:endParaRPr lang="zh-CN" altLang="en-US" dirty="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pPr indent="276860"/>
            <a:r>
              <a:rPr lang="zh-CN" altLang="en-US" dirty="0">
                <a:solidFill>
                  <a:srgbClr val="000000"/>
                </a:solidFill>
              </a:rPr>
              <a:t>第二十二条  消防救援机构在对单位（场所）实施日常消防监督检查时，可以对为该单位（场所）提供服务的消防技术服务机构的服务质量实施监督抽查。抽查内容为：</a:t>
            </a:r>
            <a:endParaRPr lang="zh-CN" altLang="en-US" dirty="0">
              <a:solidFill>
                <a:srgbClr val="000000"/>
              </a:solidFill>
            </a:endParaRPr>
          </a:p>
          <a:p>
            <a:pPr indent="276860"/>
            <a:r>
              <a:rPr lang="zh-CN" altLang="en-US" dirty="0">
                <a:solidFill>
                  <a:srgbClr val="000000"/>
                </a:solidFill>
              </a:rPr>
              <a:t>（一）是否冒用其他消防技术服务机构名义从事社会消防技术服务活动；</a:t>
            </a:r>
            <a:endParaRPr lang="zh-CN" altLang="en-US" dirty="0">
              <a:solidFill>
                <a:srgbClr val="000000"/>
              </a:solidFill>
            </a:endParaRPr>
          </a:p>
          <a:p>
            <a:pPr indent="276860"/>
            <a:r>
              <a:rPr lang="zh-CN" altLang="en-US" dirty="0">
                <a:solidFill>
                  <a:srgbClr val="000000"/>
                </a:solidFill>
              </a:rPr>
              <a:t>（二）从事相关社会消防技术服务活动的人员是否具有相应资格；</a:t>
            </a:r>
            <a:endParaRPr lang="zh-CN" altLang="en-US" dirty="0">
              <a:solidFill>
                <a:srgbClr val="000000"/>
              </a:solidFill>
            </a:endParaRPr>
          </a:p>
          <a:p>
            <a:pPr indent="276860"/>
            <a:r>
              <a:rPr lang="zh-CN" altLang="en-US" dirty="0">
                <a:solidFill>
                  <a:srgbClr val="000000"/>
                </a:solidFill>
              </a:rPr>
              <a:t>（三）是否按照国家标准、行业标准维护保养、检测建筑消防设施，经维护保养的建筑消防设施是否符合国家标准、行业标准；</a:t>
            </a:r>
            <a:endParaRPr lang="zh-CN" altLang="en-US" dirty="0">
              <a:solidFill>
                <a:srgbClr val="000000"/>
              </a:solidFill>
            </a:endParaRPr>
          </a:p>
          <a:p>
            <a:pPr indent="276860"/>
            <a:r>
              <a:rPr lang="zh-CN" altLang="en-US" dirty="0">
                <a:solidFill>
                  <a:srgbClr val="000000"/>
                </a:solidFill>
              </a:rPr>
              <a:t>（四）消防设施维护保养检测机构的项目负责人或者消防设施操作员是否到现场实地开展工作；</a:t>
            </a:r>
            <a:endParaRPr lang="zh-CN" altLang="en-US" dirty="0">
              <a:solidFill>
                <a:srgbClr val="000000"/>
              </a:solidFill>
            </a:endParaRPr>
          </a:p>
          <a:p>
            <a:pPr indent="276860"/>
            <a:endParaRPr lang="zh-CN" altLang="en-US"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pPr indent="276860"/>
            <a:r>
              <a:rPr lang="zh-CN" altLang="en-US" dirty="0">
                <a:solidFill>
                  <a:srgbClr val="000000"/>
                </a:solidFill>
              </a:rPr>
              <a:t>消防设施工程专业承包资质分为一级、二级。</a:t>
            </a:r>
            <a:endParaRPr lang="en-US" altLang="zh-CN" dirty="0">
              <a:solidFill>
                <a:srgbClr val="000000"/>
              </a:solidFill>
            </a:endParaRPr>
          </a:p>
          <a:p>
            <a:pPr indent="276860"/>
            <a:r>
              <a:rPr lang="en-US" altLang="zh-CN" dirty="0"/>
              <a:t>17.1</a:t>
            </a:r>
            <a:r>
              <a:rPr lang="zh-CN" altLang="en-US" dirty="0"/>
              <a:t>一级资质标准</a:t>
            </a:r>
            <a:endParaRPr lang="en-US" altLang="zh-CN" dirty="0"/>
          </a:p>
          <a:p>
            <a:pPr indent="276860"/>
            <a:r>
              <a:rPr lang="en-US" altLang="zh-CN" dirty="0">
                <a:solidFill>
                  <a:srgbClr val="000000"/>
                </a:solidFill>
              </a:rPr>
              <a:t>17.1.1</a:t>
            </a:r>
            <a:r>
              <a:rPr lang="zh-CN" altLang="en-US" dirty="0">
                <a:solidFill>
                  <a:srgbClr val="000000"/>
                </a:solidFill>
              </a:rPr>
              <a:t>企业资产</a:t>
            </a:r>
            <a:endParaRPr lang="en-US" altLang="zh-CN" dirty="0">
              <a:solidFill>
                <a:srgbClr val="000000"/>
              </a:solidFill>
            </a:endParaRPr>
          </a:p>
          <a:p>
            <a:pPr indent="276860"/>
            <a:r>
              <a:rPr lang="zh-CN" altLang="en-US" dirty="0">
                <a:solidFill>
                  <a:srgbClr val="000000"/>
                </a:solidFill>
              </a:rPr>
              <a:t>净资产</a:t>
            </a:r>
            <a:r>
              <a:rPr lang="en-US" altLang="zh-CN" dirty="0">
                <a:solidFill>
                  <a:srgbClr val="000000"/>
                </a:solidFill>
              </a:rPr>
              <a:t>1000</a:t>
            </a:r>
            <a:r>
              <a:rPr lang="zh-CN" altLang="en-US" dirty="0">
                <a:solidFill>
                  <a:srgbClr val="000000"/>
                </a:solidFill>
              </a:rPr>
              <a:t>万元以上。</a:t>
            </a:r>
            <a:endParaRPr lang="en-US" altLang="zh-CN" dirty="0">
              <a:solidFill>
                <a:srgbClr val="000000"/>
              </a:solidFill>
            </a:endParaRPr>
          </a:p>
          <a:p>
            <a:pPr indent="276860"/>
            <a:r>
              <a:rPr lang="en-US" altLang="zh-CN" dirty="0">
                <a:solidFill>
                  <a:srgbClr val="000000"/>
                </a:solidFill>
              </a:rPr>
              <a:t>17.1.2</a:t>
            </a:r>
            <a:r>
              <a:rPr lang="zh-CN" altLang="en-US" dirty="0">
                <a:solidFill>
                  <a:srgbClr val="000000"/>
                </a:solidFill>
              </a:rPr>
              <a:t>企业主要人员</a:t>
            </a:r>
            <a:endParaRPr lang="zh-CN" altLang="en-US" dirty="0">
              <a:solidFill>
                <a:srgbClr val="000000"/>
              </a:solidFill>
            </a:endParaRPr>
          </a:p>
          <a:p>
            <a:pPr indent="276860"/>
            <a:r>
              <a:rPr lang="en-US" altLang="zh-CN" dirty="0">
                <a:solidFill>
                  <a:srgbClr val="000000"/>
                </a:solidFill>
              </a:rPr>
              <a:t>(1)</a:t>
            </a:r>
            <a:r>
              <a:rPr lang="zh-CN" altLang="en-US" dirty="0">
                <a:solidFill>
                  <a:srgbClr val="000000"/>
                </a:solidFill>
              </a:rPr>
              <a:t>机电工程专业一级注册建造师不少于</a:t>
            </a:r>
            <a:r>
              <a:rPr lang="en-US" altLang="zh-CN" dirty="0">
                <a:solidFill>
                  <a:srgbClr val="000000"/>
                </a:solidFill>
              </a:rPr>
              <a:t>5</a:t>
            </a:r>
            <a:r>
              <a:rPr lang="zh-CN" altLang="en-US" dirty="0">
                <a:solidFill>
                  <a:srgbClr val="000000"/>
                </a:solidFill>
              </a:rPr>
              <a:t>人。</a:t>
            </a:r>
            <a:endParaRPr lang="zh-CN" altLang="en-US" dirty="0">
              <a:solidFill>
                <a:srgbClr val="000000"/>
              </a:solidFill>
            </a:endParaRPr>
          </a:p>
          <a:p>
            <a:pPr indent="276860"/>
            <a:r>
              <a:rPr lang="en-US" altLang="zh-CN" dirty="0">
                <a:solidFill>
                  <a:srgbClr val="000000"/>
                </a:solidFill>
              </a:rPr>
              <a:t>(2)</a:t>
            </a:r>
            <a:r>
              <a:rPr lang="zh-CN" altLang="en-US" dirty="0">
                <a:solidFill>
                  <a:srgbClr val="000000"/>
                </a:solidFill>
              </a:rPr>
              <a:t>技术负责人具有</a:t>
            </a:r>
            <a:r>
              <a:rPr lang="en-US" altLang="zh-CN" dirty="0">
                <a:solidFill>
                  <a:srgbClr val="000000"/>
                </a:solidFill>
              </a:rPr>
              <a:t>10</a:t>
            </a:r>
            <a:r>
              <a:rPr lang="zh-CN" altLang="en-US" dirty="0">
                <a:solidFill>
                  <a:srgbClr val="000000"/>
                </a:solidFill>
              </a:rPr>
              <a:t>年以上从事消防设施工程施工技术管理工作经历，且具有工程序列高级职称；暖通、给排水、电气、自动化等专业中级以上职称人员不少于</a:t>
            </a:r>
            <a:r>
              <a:rPr lang="en-US" altLang="zh-CN" dirty="0">
                <a:solidFill>
                  <a:srgbClr val="000000"/>
                </a:solidFill>
              </a:rPr>
              <a:t>10</a:t>
            </a:r>
            <a:r>
              <a:rPr lang="zh-CN" altLang="en-US" dirty="0">
                <a:solidFill>
                  <a:srgbClr val="000000"/>
                </a:solidFill>
              </a:rPr>
              <a:t>人，且专业齐全。</a:t>
            </a:r>
            <a:endParaRPr lang="zh-CN" altLang="en-US" dirty="0">
              <a:solidFill>
                <a:srgbClr val="000000"/>
              </a:solidFill>
            </a:endParaRPr>
          </a:p>
        </p:txBody>
      </p:sp>
      <p:sp>
        <p:nvSpPr>
          <p:cNvPr id="5" name="标题 4"/>
          <p:cNvSpPr>
            <a:spLocks noGrp="1"/>
          </p:cNvSpPr>
          <p:nvPr>
            <p:ph type="title"/>
          </p:nvPr>
        </p:nvSpPr>
        <p:spPr/>
        <p:txBody>
          <a:bodyPr/>
          <a:lstStyle/>
          <a:p>
            <a:r>
              <a:rPr lang="zh-CN" altLang="en-US" dirty="0"/>
              <a:t>消防设施工程专业承包资质标准</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pPr indent="276860"/>
            <a:r>
              <a:rPr lang="zh-CN" altLang="en-US" dirty="0">
                <a:solidFill>
                  <a:srgbClr val="000000"/>
                </a:solidFill>
              </a:rPr>
              <a:t>（五）是否出具虚假、失实文件；</a:t>
            </a:r>
            <a:endParaRPr lang="zh-CN" altLang="en-US" dirty="0">
              <a:solidFill>
                <a:srgbClr val="000000"/>
              </a:solidFill>
            </a:endParaRPr>
          </a:p>
          <a:p>
            <a:pPr indent="276860"/>
            <a:r>
              <a:rPr lang="zh-CN" altLang="en-US" dirty="0">
                <a:solidFill>
                  <a:srgbClr val="000000"/>
                </a:solidFill>
              </a:rPr>
              <a:t>（六）出具的书面结论文件是否由技术负责人、项目负责人签名、盖章，并加盖消防技术服务机构印章；</a:t>
            </a:r>
            <a:endParaRPr lang="zh-CN" altLang="en-US" dirty="0">
              <a:solidFill>
                <a:srgbClr val="000000"/>
              </a:solidFill>
            </a:endParaRPr>
          </a:p>
          <a:p>
            <a:pPr indent="276860"/>
            <a:r>
              <a:rPr lang="zh-CN" altLang="en-US" dirty="0">
                <a:solidFill>
                  <a:srgbClr val="000000"/>
                </a:solidFill>
              </a:rPr>
              <a:t>（七）是否与委托人签订消防技术服务合同；</a:t>
            </a:r>
            <a:endParaRPr lang="zh-CN" altLang="en-US" dirty="0">
              <a:solidFill>
                <a:srgbClr val="000000"/>
              </a:solidFill>
            </a:endParaRPr>
          </a:p>
          <a:p>
            <a:pPr indent="276860"/>
            <a:r>
              <a:rPr lang="zh-CN" altLang="en-US" dirty="0">
                <a:solidFill>
                  <a:srgbClr val="000000"/>
                </a:solidFill>
              </a:rPr>
              <a:t>（八）是否在经其维护保养的消防设施所在建筑的醒目位置公示消防技术服务信息。</a:t>
            </a:r>
            <a:endParaRPr lang="zh-CN" altLang="en-US" dirty="0">
              <a:solidFill>
                <a:srgbClr val="000000"/>
              </a:solidFill>
            </a:endParaRPr>
          </a:p>
          <a:p>
            <a:pPr indent="276860"/>
            <a:endParaRPr lang="zh-CN" altLang="en-US" dirty="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pPr indent="276860"/>
            <a:r>
              <a:rPr lang="zh-CN" altLang="en-US" dirty="0">
                <a:solidFill>
                  <a:srgbClr val="000000"/>
                </a:solidFill>
              </a:rPr>
              <a:t>第二十三条  消防救援机构根据消防监督管理需要，可以对辖区内从业的消防技术服务机构进行专项检查。专项检查应当随机抽取检查对象，随机选派检查人员，检查情况及查处结果及时向社会公开。专项检查可以抽查下列内容：</a:t>
            </a:r>
            <a:endParaRPr lang="zh-CN" altLang="en-US" dirty="0">
              <a:solidFill>
                <a:srgbClr val="000000"/>
              </a:solidFill>
            </a:endParaRPr>
          </a:p>
          <a:p>
            <a:pPr indent="276860"/>
            <a:r>
              <a:rPr lang="zh-CN" altLang="en-US" dirty="0">
                <a:solidFill>
                  <a:srgbClr val="000000"/>
                </a:solidFill>
              </a:rPr>
              <a:t>（一）是否具备从业条件；</a:t>
            </a:r>
            <a:endParaRPr lang="zh-CN" altLang="en-US" dirty="0">
              <a:solidFill>
                <a:srgbClr val="000000"/>
              </a:solidFill>
            </a:endParaRPr>
          </a:p>
          <a:p>
            <a:pPr indent="276860"/>
            <a:r>
              <a:rPr lang="zh-CN" altLang="en-US" dirty="0">
                <a:solidFill>
                  <a:srgbClr val="000000"/>
                </a:solidFill>
              </a:rPr>
              <a:t>（二）所属注册消防工程师是否同时在两个以上社会组织执业；</a:t>
            </a:r>
            <a:endParaRPr lang="zh-CN" altLang="en-US" dirty="0">
              <a:solidFill>
                <a:srgbClr val="000000"/>
              </a:solidFill>
            </a:endParaRPr>
          </a:p>
          <a:p>
            <a:pPr indent="276860"/>
            <a:r>
              <a:rPr lang="zh-CN" altLang="en-US" dirty="0">
                <a:solidFill>
                  <a:srgbClr val="000000"/>
                </a:solidFill>
              </a:rPr>
              <a:t>（三）从事相关社会消防技术服务活动的人员是否具有相应资格；</a:t>
            </a:r>
            <a:endParaRPr lang="zh-CN" altLang="en-US" dirty="0">
              <a:solidFill>
                <a:srgbClr val="000000"/>
              </a:solidFill>
            </a:endParaRPr>
          </a:p>
          <a:p>
            <a:pPr indent="276860"/>
            <a:r>
              <a:rPr lang="zh-CN" altLang="en-US" dirty="0">
                <a:solidFill>
                  <a:srgbClr val="000000"/>
                </a:solidFill>
              </a:rPr>
              <a:t>（四）是否转包、分包消防技术服务项目；</a:t>
            </a:r>
            <a:endParaRPr lang="zh-CN" altLang="en-US" dirty="0">
              <a:solidFill>
                <a:srgbClr val="000000"/>
              </a:solidFill>
            </a:endParaRPr>
          </a:p>
          <a:p>
            <a:pPr indent="276860"/>
            <a:endParaRPr lang="zh-CN" altLang="en-US" dirty="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pPr indent="276860"/>
            <a:r>
              <a:rPr lang="zh-CN" altLang="en-US" dirty="0">
                <a:solidFill>
                  <a:srgbClr val="000000"/>
                </a:solidFill>
              </a:rPr>
              <a:t>（五）是否出具虚假、失实文件；</a:t>
            </a:r>
            <a:endParaRPr lang="zh-CN" altLang="en-US" dirty="0">
              <a:solidFill>
                <a:srgbClr val="000000"/>
              </a:solidFill>
            </a:endParaRPr>
          </a:p>
          <a:p>
            <a:pPr indent="276860"/>
            <a:r>
              <a:rPr lang="zh-CN" altLang="en-US" dirty="0">
                <a:solidFill>
                  <a:srgbClr val="000000"/>
                </a:solidFill>
              </a:rPr>
              <a:t>（六）是否设立技术负责人、明确项目负责人，出具的书面结论文件是否由技术负责人、项目负责人签名、盖章，并加盖消防技术服务机构印章；</a:t>
            </a:r>
            <a:endParaRPr lang="zh-CN" altLang="en-US" dirty="0">
              <a:solidFill>
                <a:srgbClr val="000000"/>
              </a:solidFill>
            </a:endParaRPr>
          </a:p>
          <a:p>
            <a:pPr indent="276860"/>
            <a:r>
              <a:rPr lang="zh-CN" altLang="en-US" dirty="0">
                <a:solidFill>
                  <a:srgbClr val="000000"/>
                </a:solidFill>
              </a:rPr>
              <a:t>（七）是否与委托人签订消防技术服务合同；</a:t>
            </a:r>
            <a:endParaRPr lang="zh-CN" altLang="en-US" dirty="0">
              <a:solidFill>
                <a:srgbClr val="000000"/>
              </a:solidFill>
            </a:endParaRPr>
          </a:p>
          <a:p>
            <a:pPr indent="276860"/>
            <a:r>
              <a:rPr lang="zh-CN" altLang="en-US" dirty="0">
                <a:solidFill>
                  <a:srgbClr val="000000"/>
                </a:solidFill>
              </a:rPr>
              <a:t>（八）是否在经营场所公示营业执照、工作程序、收费标准、从业守则、注册消防工程师注册证书、投诉电话等事项；</a:t>
            </a:r>
            <a:endParaRPr lang="zh-CN" altLang="en-US" dirty="0">
              <a:solidFill>
                <a:srgbClr val="000000"/>
              </a:solidFill>
            </a:endParaRPr>
          </a:p>
          <a:p>
            <a:pPr indent="276860"/>
            <a:r>
              <a:rPr lang="zh-CN" altLang="en-US" dirty="0">
                <a:solidFill>
                  <a:srgbClr val="000000"/>
                </a:solidFill>
              </a:rPr>
              <a:t>（九）是否建立和保管消防技术服务档案。</a:t>
            </a:r>
            <a:endParaRPr lang="zh-CN" altLang="en-US" dirty="0">
              <a:solidFill>
                <a:srgbClr val="000000"/>
              </a:solidFill>
            </a:endParaRPr>
          </a:p>
          <a:p>
            <a:pPr indent="276860"/>
            <a:endParaRPr lang="zh-CN" altLang="en-US" dirty="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pPr indent="276860"/>
            <a:r>
              <a:rPr lang="zh-CN" altLang="en-US" dirty="0">
                <a:solidFill>
                  <a:srgbClr val="000000"/>
                </a:solidFill>
              </a:rPr>
              <a:t>第二十四条  发生有人员死亡或者造成重大社会影响的火灾，消防救援机构开展火灾事故调查时，应当对为起火单位（场所）提供服务的消防技术服务机构实施倒查。</a:t>
            </a:r>
            <a:endParaRPr lang="zh-CN" altLang="en-US" dirty="0">
              <a:solidFill>
                <a:srgbClr val="000000"/>
              </a:solidFill>
            </a:endParaRPr>
          </a:p>
          <a:p>
            <a:pPr indent="276860"/>
            <a:r>
              <a:rPr lang="zh-CN" altLang="en-US" dirty="0">
                <a:solidFill>
                  <a:srgbClr val="000000"/>
                </a:solidFill>
              </a:rPr>
              <a:t>消防救援机构组织调查其他火灾，可以根据需要对为起火单位（场所）提供服务的消防技术服务机构实施倒查。</a:t>
            </a:r>
            <a:endParaRPr lang="zh-CN" altLang="en-US" dirty="0">
              <a:solidFill>
                <a:srgbClr val="000000"/>
              </a:solidFill>
            </a:endParaRPr>
          </a:p>
          <a:p>
            <a:pPr indent="276860"/>
            <a:r>
              <a:rPr lang="zh-CN" altLang="en-US" dirty="0">
                <a:solidFill>
                  <a:srgbClr val="000000"/>
                </a:solidFill>
              </a:rPr>
              <a:t>倒查按照本规定第二十二条、第二十三条的抽查内容实施。</a:t>
            </a:r>
            <a:endParaRPr lang="zh-CN" altLang="en-US" dirty="0">
              <a:solidFill>
                <a:srgbClr val="000000"/>
              </a:solidFill>
            </a:endParaRPr>
          </a:p>
          <a:p>
            <a:pPr indent="276860"/>
            <a:r>
              <a:rPr lang="zh-CN" altLang="en-US" dirty="0">
                <a:solidFill>
                  <a:srgbClr val="000000"/>
                </a:solidFill>
              </a:rPr>
              <a:t>第二十五条  消防救援机构及其工作人员不得设立消防技术服务机构，不得参与消防技术服务机构的经营活动，不得指定或者变相指定消防技术服务机构，不得利用职务接受有关单位或者个人财物，不得滥用行政权力排除、限制竞争。</a:t>
            </a:r>
            <a:endParaRPr lang="zh-CN" altLang="en-US" dirty="0">
              <a:solidFill>
                <a:srgbClr val="000000"/>
              </a:solidFill>
            </a:endParaRPr>
          </a:p>
          <a:p>
            <a:pPr indent="276860"/>
            <a:endParaRPr lang="zh-CN" altLang="en-US" dirty="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pPr indent="276860"/>
            <a:r>
              <a:rPr lang="zh-CN" altLang="en-US" dirty="0">
                <a:solidFill>
                  <a:srgbClr val="000000"/>
                </a:solidFill>
              </a:rPr>
              <a:t>第五章  法律责任</a:t>
            </a:r>
            <a:endParaRPr lang="zh-CN" altLang="en-US" dirty="0">
              <a:solidFill>
                <a:srgbClr val="000000"/>
              </a:solidFill>
            </a:endParaRPr>
          </a:p>
          <a:p>
            <a:pPr indent="276860"/>
            <a:r>
              <a:rPr lang="zh-CN" altLang="en-US" dirty="0">
                <a:solidFill>
                  <a:srgbClr val="000000"/>
                </a:solidFill>
              </a:rPr>
              <a:t>第二十六条  消防技术服务机构违反本规定，冒用其他消防技术服务机构名义从事社会消防技术服务活动的，责令改正，处</a:t>
            </a:r>
            <a:r>
              <a:rPr lang="en-US" altLang="zh-CN" dirty="0">
                <a:solidFill>
                  <a:srgbClr val="000000"/>
                </a:solidFill>
              </a:rPr>
              <a:t>2</a:t>
            </a:r>
            <a:r>
              <a:rPr lang="zh-CN" altLang="en-US" dirty="0">
                <a:solidFill>
                  <a:srgbClr val="000000"/>
                </a:solidFill>
              </a:rPr>
              <a:t>万元以上</a:t>
            </a:r>
            <a:r>
              <a:rPr lang="en-US" altLang="zh-CN" dirty="0">
                <a:solidFill>
                  <a:srgbClr val="000000"/>
                </a:solidFill>
              </a:rPr>
              <a:t>3</a:t>
            </a:r>
            <a:r>
              <a:rPr lang="zh-CN" altLang="en-US" dirty="0">
                <a:solidFill>
                  <a:srgbClr val="000000"/>
                </a:solidFill>
              </a:rPr>
              <a:t>万元以下罚款。</a:t>
            </a:r>
            <a:endParaRPr lang="en-US" altLang="zh-CN" dirty="0">
              <a:solidFill>
                <a:srgbClr val="000000"/>
              </a:solidFill>
            </a:endParaRPr>
          </a:p>
          <a:p>
            <a:pPr indent="276860"/>
            <a:endParaRPr lang="zh-CN" altLang="en-US" dirty="0">
              <a:solidFill>
                <a:srgbClr val="000000"/>
              </a:solidFill>
            </a:endParaRPr>
          </a:p>
          <a:p>
            <a:pPr indent="276860"/>
            <a:r>
              <a:rPr lang="zh-CN" altLang="en-US" dirty="0">
                <a:solidFill>
                  <a:srgbClr val="000000"/>
                </a:solidFill>
              </a:rPr>
              <a:t>第二十七条  消防技术服务机构违反本规定，有下列情形之一的，责令改正，处</a:t>
            </a:r>
            <a:r>
              <a:rPr lang="en-US" altLang="zh-CN" dirty="0">
                <a:solidFill>
                  <a:srgbClr val="000000"/>
                </a:solidFill>
              </a:rPr>
              <a:t>1</a:t>
            </a:r>
            <a:r>
              <a:rPr lang="zh-CN" altLang="en-US" dirty="0">
                <a:solidFill>
                  <a:srgbClr val="000000"/>
                </a:solidFill>
              </a:rPr>
              <a:t>万元以上</a:t>
            </a:r>
            <a:r>
              <a:rPr lang="en-US" altLang="zh-CN" dirty="0">
                <a:solidFill>
                  <a:srgbClr val="000000"/>
                </a:solidFill>
              </a:rPr>
              <a:t>2</a:t>
            </a:r>
            <a:r>
              <a:rPr lang="zh-CN" altLang="en-US" dirty="0">
                <a:solidFill>
                  <a:srgbClr val="000000"/>
                </a:solidFill>
              </a:rPr>
              <a:t>万元以下罚款：</a:t>
            </a:r>
            <a:endParaRPr lang="zh-CN" altLang="en-US" dirty="0">
              <a:solidFill>
                <a:srgbClr val="000000"/>
              </a:solidFill>
            </a:endParaRPr>
          </a:p>
          <a:p>
            <a:pPr indent="276860"/>
            <a:r>
              <a:rPr lang="zh-CN" altLang="en-US" dirty="0">
                <a:solidFill>
                  <a:srgbClr val="000000"/>
                </a:solidFill>
              </a:rPr>
              <a:t>（一）所属注册消防工程师同时在两个以上社会组织执业的；</a:t>
            </a:r>
            <a:endParaRPr lang="zh-CN" altLang="en-US" dirty="0">
              <a:solidFill>
                <a:srgbClr val="000000"/>
              </a:solidFill>
            </a:endParaRPr>
          </a:p>
          <a:p>
            <a:pPr indent="276860"/>
            <a:r>
              <a:rPr lang="zh-CN" altLang="en-US" dirty="0">
                <a:solidFill>
                  <a:srgbClr val="000000"/>
                </a:solidFill>
              </a:rPr>
              <a:t>（二）指派无相应资格从业人员从事社会消防技术服务活动的；</a:t>
            </a:r>
            <a:endParaRPr lang="zh-CN" altLang="en-US" dirty="0">
              <a:solidFill>
                <a:srgbClr val="000000"/>
              </a:solidFill>
            </a:endParaRPr>
          </a:p>
          <a:p>
            <a:pPr indent="276860"/>
            <a:r>
              <a:rPr lang="zh-CN" altLang="en-US" dirty="0">
                <a:solidFill>
                  <a:srgbClr val="000000"/>
                </a:solidFill>
              </a:rPr>
              <a:t>（三）转包、分包消防技术服务项目的。</a:t>
            </a:r>
            <a:endParaRPr lang="zh-CN" altLang="en-US" dirty="0">
              <a:solidFill>
                <a:srgbClr val="000000"/>
              </a:solidFill>
            </a:endParaRPr>
          </a:p>
          <a:p>
            <a:pPr indent="276860"/>
            <a:r>
              <a:rPr lang="zh-CN" altLang="en-US" dirty="0">
                <a:solidFill>
                  <a:srgbClr val="000000"/>
                </a:solidFill>
              </a:rPr>
              <a:t>对有前款第一项行为的注册消防工程师，处</a:t>
            </a:r>
            <a:r>
              <a:rPr lang="en-US" altLang="zh-CN" dirty="0">
                <a:solidFill>
                  <a:srgbClr val="000000"/>
                </a:solidFill>
              </a:rPr>
              <a:t>5000</a:t>
            </a:r>
            <a:r>
              <a:rPr lang="zh-CN" altLang="en-US" dirty="0">
                <a:solidFill>
                  <a:srgbClr val="000000"/>
                </a:solidFill>
              </a:rPr>
              <a:t>元以上</a:t>
            </a:r>
            <a:r>
              <a:rPr lang="en-US" altLang="zh-CN" dirty="0">
                <a:solidFill>
                  <a:srgbClr val="000000"/>
                </a:solidFill>
              </a:rPr>
              <a:t>1</a:t>
            </a:r>
            <a:r>
              <a:rPr lang="zh-CN" altLang="en-US" dirty="0">
                <a:solidFill>
                  <a:srgbClr val="000000"/>
                </a:solidFill>
              </a:rPr>
              <a:t>万元以下罚款。</a:t>
            </a:r>
            <a:endParaRPr lang="zh-CN" altLang="en-US" dirty="0">
              <a:solidFill>
                <a:srgbClr val="000000"/>
              </a:solidFill>
            </a:endParaRPr>
          </a:p>
          <a:p>
            <a:pPr indent="276860"/>
            <a:endParaRPr lang="zh-CN" altLang="en-US" dirty="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pPr indent="276860"/>
            <a:r>
              <a:rPr lang="zh-CN" altLang="en-US" dirty="0">
                <a:solidFill>
                  <a:srgbClr val="000000"/>
                </a:solidFill>
              </a:rPr>
              <a:t>第二十八条  消防技术服务机构违反本规定，有下列情形之一的，责令改正，处</a:t>
            </a:r>
            <a:r>
              <a:rPr lang="en-US" altLang="zh-CN" dirty="0">
                <a:solidFill>
                  <a:srgbClr val="000000"/>
                </a:solidFill>
              </a:rPr>
              <a:t>1</a:t>
            </a:r>
            <a:r>
              <a:rPr lang="zh-CN" altLang="en-US" dirty="0">
                <a:solidFill>
                  <a:srgbClr val="000000"/>
                </a:solidFill>
              </a:rPr>
              <a:t>万元以下罚款：</a:t>
            </a:r>
            <a:endParaRPr lang="zh-CN" altLang="en-US" dirty="0">
              <a:solidFill>
                <a:srgbClr val="000000"/>
              </a:solidFill>
            </a:endParaRPr>
          </a:p>
          <a:p>
            <a:pPr indent="276860"/>
            <a:r>
              <a:rPr lang="zh-CN" altLang="en-US" dirty="0">
                <a:solidFill>
                  <a:srgbClr val="000000"/>
                </a:solidFill>
              </a:rPr>
              <a:t>（一）未设立技术负责人、未明确项目负责人的；</a:t>
            </a:r>
            <a:endParaRPr lang="zh-CN" altLang="en-US" dirty="0">
              <a:solidFill>
                <a:srgbClr val="000000"/>
              </a:solidFill>
            </a:endParaRPr>
          </a:p>
          <a:p>
            <a:pPr indent="276860"/>
            <a:r>
              <a:rPr lang="zh-CN" altLang="en-US" dirty="0">
                <a:solidFill>
                  <a:srgbClr val="000000"/>
                </a:solidFill>
              </a:rPr>
              <a:t>（二）出具的书面结论文件未经技术负责人、项目负责人签名、盖章，或者未加盖消防技术服务机构印章的；</a:t>
            </a:r>
            <a:endParaRPr lang="zh-CN" altLang="en-US" dirty="0">
              <a:solidFill>
                <a:srgbClr val="000000"/>
              </a:solidFill>
            </a:endParaRPr>
          </a:p>
          <a:p>
            <a:pPr indent="276860"/>
            <a:r>
              <a:rPr lang="zh-CN" altLang="en-US" dirty="0">
                <a:solidFill>
                  <a:srgbClr val="000000"/>
                </a:solidFill>
              </a:rPr>
              <a:t>（三）承接业务未依法与委托人签订消防技术服务合同的；</a:t>
            </a:r>
            <a:endParaRPr lang="zh-CN" altLang="en-US" dirty="0">
              <a:solidFill>
                <a:srgbClr val="000000"/>
              </a:solidFill>
            </a:endParaRPr>
          </a:p>
          <a:p>
            <a:pPr indent="276860"/>
            <a:r>
              <a:rPr lang="zh-CN" altLang="en-US" dirty="0">
                <a:solidFill>
                  <a:srgbClr val="000000"/>
                </a:solidFill>
              </a:rPr>
              <a:t>（四）消防设施维护保养检测机构的项目负责人或者消防设施操作员未到现场实地开展工作的；</a:t>
            </a:r>
            <a:endParaRPr lang="en-US" altLang="zh-CN" dirty="0">
              <a:solidFill>
                <a:srgbClr val="000000"/>
              </a:solidFill>
            </a:endParaRPr>
          </a:p>
          <a:p>
            <a:pPr indent="276860"/>
            <a:r>
              <a:rPr lang="zh-CN" altLang="en-US" dirty="0">
                <a:solidFill>
                  <a:srgbClr val="000000"/>
                </a:solidFill>
              </a:rPr>
              <a:t>（五）未建立或者保管消防技术服务档案的；</a:t>
            </a:r>
            <a:endParaRPr lang="zh-CN" altLang="en-US" dirty="0">
              <a:solidFill>
                <a:srgbClr val="000000"/>
              </a:solidFill>
            </a:endParaRPr>
          </a:p>
          <a:p>
            <a:pPr indent="276860"/>
            <a:r>
              <a:rPr lang="zh-CN" altLang="en-US" dirty="0">
                <a:solidFill>
                  <a:srgbClr val="000000"/>
                </a:solidFill>
              </a:rPr>
              <a:t>（六）未公示营业执照、工作程序、收费标准、从业守则、注册消防工程师注册证书、投诉电话等事项的。</a:t>
            </a:r>
            <a:endParaRPr lang="zh-CN" altLang="en-US" dirty="0">
              <a:solidFill>
                <a:srgbClr val="000000"/>
              </a:solidFill>
            </a:endParaRPr>
          </a:p>
          <a:p>
            <a:pPr indent="276860"/>
            <a:endParaRPr lang="zh-CN" altLang="en-US" dirty="0">
              <a:solidFill>
                <a:srgbClr val="000000"/>
              </a:solidFill>
            </a:endParaRPr>
          </a:p>
          <a:p>
            <a:pPr indent="276860"/>
            <a:endParaRPr lang="zh-CN" altLang="en-US" dirty="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pPr indent="276860"/>
            <a:r>
              <a:rPr lang="zh-CN" altLang="en-US" dirty="0">
                <a:solidFill>
                  <a:srgbClr val="000000"/>
                </a:solidFill>
              </a:rPr>
              <a:t>第二十九条  消防技术服务机构不具备从业条件从事社会消防技术服务活动或者出具虚假文件、失实文件的，或者不按照国家标准、行业标准开展社会消防技术服务活动的，由消防救援机构依照</a:t>
            </a:r>
            <a:r>
              <a:rPr lang="en-US" altLang="zh-CN" dirty="0">
                <a:solidFill>
                  <a:srgbClr val="000000"/>
                </a:solidFill>
              </a:rPr>
              <a:t>《</a:t>
            </a:r>
            <a:r>
              <a:rPr lang="zh-CN" altLang="en-US" dirty="0">
                <a:solidFill>
                  <a:srgbClr val="000000"/>
                </a:solidFill>
              </a:rPr>
              <a:t>中华人民共和国消防法</a:t>
            </a:r>
            <a:r>
              <a:rPr lang="en-US" altLang="zh-CN" dirty="0">
                <a:solidFill>
                  <a:srgbClr val="000000"/>
                </a:solidFill>
              </a:rPr>
              <a:t>》</a:t>
            </a:r>
            <a:r>
              <a:rPr lang="zh-CN" altLang="en-US" dirty="0">
                <a:solidFill>
                  <a:srgbClr val="000000"/>
                </a:solidFill>
              </a:rPr>
              <a:t>第六十九条的有关规定处罚。</a:t>
            </a:r>
            <a:endParaRPr lang="zh-CN" altLang="en-US" dirty="0">
              <a:solidFill>
                <a:srgbClr val="000000"/>
              </a:solidFill>
            </a:endParaRPr>
          </a:p>
          <a:p>
            <a:pPr indent="276860"/>
            <a:r>
              <a:rPr lang="zh-CN" altLang="en-US" dirty="0">
                <a:solidFill>
                  <a:srgbClr val="000000"/>
                </a:solidFill>
              </a:rPr>
              <a:t>第三十条  消防设施维护保养检测机构未按照本规定要求在经其维护保养的消防设施所在建筑的醒目位置上公示消防技术服务信息的，责令改正，处</a:t>
            </a:r>
            <a:r>
              <a:rPr lang="en-US" altLang="zh-CN" dirty="0">
                <a:solidFill>
                  <a:srgbClr val="000000"/>
                </a:solidFill>
              </a:rPr>
              <a:t>5000</a:t>
            </a:r>
            <a:r>
              <a:rPr lang="zh-CN" altLang="en-US" dirty="0">
                <a:solidFill>
                  <a:srgbClr val="000000"/>
                </a:solidFill>
              </a:rPr>
              <a:t>元以下罚款。</a:t>
            </a:r>
            <a:endParaRPr lang="zh-CN" altLang="en-US" dirty="0">
              <a:solidFill>
                <a:srgbClr val="000000"/>
              </a:solidFill>
            </a:endParaRPr>
          </a:p>
          <a:p>
            <a:pPr indent="276860"/>
            <a:r>
              <a:rPr lang="zh-CN" altLang="en-US" dirty="0">
                <a:solidFill>
                  <a:srgbClr val="000000"/>
                </a:solidFill>
              </a:rPr>
              <a:t>第三十一条  消防救援机构对消防技术服务机构及其从业人员实施积分信用管理，具体办法由应急管理部消防救援局制定。</a:t>
            </a:r>
            <a:endParaRPr lang="zh-CN" altLang="en-US" dirty="0">
              <a:solidFill>
                <a:srgbClr val="000000"/>
              </a:solidFill>
            </a:endParaRPr>
          </a:p>
          <a:p>
            <a:pPr indent="276860"/>
            <a:endParaRPr lang="zh-CN" altLang="en-US" dirty="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pPr indent="276860"/>
            <a:r>
              <a:rPr lang="zh-CN" altLang="en-US" dirty="0">
                <a:solidFill>
                  <a:srgbClr val="000000"/>
                </a:solidFill>
              </a:rPr>
              <a:t>第三十二条  消防技术服务机构有违反本规定的行为，给他人造成损失的，依法承担赔偿责任；经维护保养的建筑消防设施不能正常运行，发生火灾时未发挥应有作用，导致伤亡、损失扩大的，从重处罚；构成犯罪的，依法追究刑事责任。</a:t>
            </a:r>
            <a:endParaRPr lang="zh-CN" altLang="en-US" dirty="0">
              <a:solidFill>
                <a:srgbClr val="000000"/>
              </a:solidFill>
            </a:endParaRPr>
          </a:p>
          <a:p>
            <a:pPr indent="276860"/>
            <a:r>
              <a:rPr lang="zh-CN" altLang="en-US" dirty="0">
                <a:solidFill>
                  <a:srgbClr val="000000"/>
                </a:solidFill>
              </a:rPr>
              <a:t>第三十三条  本规定中的行政处罚由违法行为地设区的市级、县级人民政府消防救援机构决定。</a:t>
            </a:r>
            <a:endParaRPr lang="zh-CN" altLang="en-US" dirty="0">
              <a:solidFill>
                <a:srgbClr val="000000"/>
              </a:solidFill>
            </a:endParaRPr>
          </a:p>
          <a:p>
            <a:pPr indent="276860"/>
            <a:endParaRPr lang="zh-CN" altLang="en-US" dirty="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pPr indent="276860"/>
            <a:r>
              <a:rPr lang="zh-CN" altLang="en-US" dirty="0">
                <a:solidFill>
                  <a:srgbClr val="000000"/>
                </a:solidFill>
              </a:rPr>
              <a:t>第三十四条  消防技术服务机构及其从业人员对消防救援机构在消防技术服务监督管理中作出的具体行政行为不服的，可以依法申请行政复议或者提起行政诉讼。</a:t>
            </a:r>
            <a:endParaRPr lang="zh-CN" altLang="en-US" dirty="0">
              <a:solidFill>
                <a:srgbClr val="000000"/>
              </a:solidFill>
            </a:endParaRPr>
          </a:p>
          <a:p>
            <a:pPr indent="276860"/>
            <a:r>
              <a:rPr lang="zh-CN" altLang="en-US" dirty="0">
                <a:solidFill>
                  <a:srgbClr val="000000"/>
                </a:solidFill>
              </a:rPr>
              <a:t>第三十五条  消防救援机构的工作人员设立消防技术服务机构，或者参与消防技术服务机构的经营活动，或者指定、变相指定消防技术服务机构，或者利用职务接受有关单位、个人财物，或者滥用行政权力排除、限制竞争，或者有其他滥用职权、玩忽职守、徇私舞弊的行为，依照有关规定给予处分；构成犯罪的，依法追究刑事责任。</a:t>
            </a:r>
            <a:endParaRPr lang="zh-CN" altLang="en-US" dirty="0">
              <a:solidFill>
                <a:srgbClr val="000000"/>
              </a:solidFill>
            </a:endParaRPr>
          </a:p>
          <a:p>
            <a:pPr indent="276860"/>
            <a:endParaRPr lang="zh-CN" altLang="en-US" dirty="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pPr indent="276860"/>
            <a:r>
              <a:rPr lang="zh-CN" altLang="en-US" dirty="0">
                <a:solidFill>
                  <a:srgbClr val="000000"/>
                </a:solidFill>
              </a:rPr>
              <a:t>第六章  附则第三十六条  保修期内的建筑消防设施由施工单位进行维护保养的，不适用本规定。</a:t>
            </a:r>
            <a:endParaRPr lang="zh-CN" altLang="en-US" dirty="0">
              <a:solidFill>
                <a:srgbClr val="000000"/>
              </a:solidFill>
            </a:endParaRPr>
          </a:p>
          <a:p>
            <a:pPr indent="276860"/>
            <a:r>
              <a:rPr lang="zh-CN" altLang="en-US" dirty="0">
                <a:solidFill>
                  <a:srgbClr val="000000"/>
                </a:solidFill>
              </a:rPr>
              <a:t>第三十七条  本规定所称虚假文件，是指消防技术服务机构未提供服务或者以篡改结果方式出具的消防技术文件，或者出具的与当时实际情况严重不符、结论定性严重偏离客观实际的消防技术文件。</a:t>
            </a:r>
            <a:endParaRPr lang="zh-CN" altLang="en-US" dirty="0">
              <a:solidFill>
                <a:srgbClr val="000000"/>
              </a:solidFill>
            </a:endParaRPr>
          </a:p>
          <a:p>
            <a:pPr indent="276860"/>
            <a:r>
              <a:rPr lang="zh-CN" altLang="en-US" dirty="0">
                <a:solidFill>
                  <a:srgbClr val="000000"/>
                </a:solidFill>
              </a:rPr>
              <a:t>本规定所称失实文件，是指消防技术服务机构出具的与当时实际情况部分不符、结论定性部分偏离客观实际的消防技术文件。</a:t>
            </a:r>
            <a:endParaRPr lang="zh-CN" altLang="en-US" dirty="0">
              <a:solidFill>
                <a:srgbClr val="000000"/>
              </a:solidFill>
            </a:endParaRPr>
          </a:p>
          <a:p>
            <a:pPr indent="276860"/>
            <a:r>
              <a:rPr lang="zh-CN" altLang="en-US" dirty="0">
                <a:solidFill>
                  <a:srgbClr val="000000"/>
                </a:solidFill>
              </a:rPr>
              <a:t>第三十八条  本规定中的“以上”、“以下”均含本数。</a:t>
            </a:r>
            <a:endParaRPr lang="zh-CN" altLang="en-US" dirty="0">
              <a:solidFill>
                <a:srgbClr val="000000"/>
              </a:solidFill>
            </a:endParaRPr>
          </a:p>
          <a:p>
            <a:pPr indent="276860"/>
            <a:r>
              <a:rPr lang="zh-CN" altLang="en-US" dirty="0">
                <a:solidFill>
                  <a:srgbClr val="000000"/>
                </a:solidFill>
              </a:rPr>
              <a:t>第三十九条  执行本规定所需要的文书式样，以及消防技术服务机构应当配备的仪器、设备、设施目录，由应急管理部制定。</a:t>
            </a:r>
            <a:endParaRPr lang="zh-CN" altLang="en-US" dirty="0">
              <a:solidFill>
                <a:srgbClr val="000000"/>
              </a:solidFill>
            </a:endParaRPr>
          </a:p>
          <a:p>
            <a:pPr indent="276860"/>
            <a:r>
              <a:rPr lang="zh-CN" altLang="en-US" dirty="0">
                <a:solidFill>
                  <a:srgbClr val="000000"/>
                </a:solidFill>
              </a:rPr>
              <a:t>第四十条  本规定自</a:t>
            </a:r>
            <a:r>
              <a:rPr lang="en-US" altLang="zh-CN" dirty="0">
                <a:solidFill>
                  <a:srgbClr val="000000"/>
                </a:solidFill>
              </a:rPr>
              <a:t>2021</a:t>
            </a:r>
            <a:r>
              <a:rPr lang="zh-CN" altLang="en-US" dirty="0">
                <a:solidFill>
                  <a:srgbClr val="000000"/>
                </a:solidFill>
              </a:rPr>
              <a:t>年</a:t>
            </a:r>
            <a:r>
              <a:rPr lang="en-US" altLang="zh-CN" dirty="0">
                <a:solidFill>
                  <a:srgbClr val="000000"/>
                </a:solidFill>
              </a:rPr>
              <a:t>11</a:t>
            </a:r>
            <a:r>
              <a:rPr lang="zh-CN" altLang="en-US" dirty="0">
                <a:solidFill>
                  <a:srgbClr val="000000"/>
                </a:solidFill>
              </a:rPr>
              <a:t>月</a:t>
            </a:r>
            <a:r>
              <a:rPr lang="en-US" altLang="zh-CN" dirty="0">
                <a:solidFill>
                  <a:srgbClr val="000000"/>
                </a:solidFill>
              </a:rPr>
              <a:t>9</a:t>
            </a:r>
            <a:r>
              <a:rPr lang="zh-CN" altLang="en-US" dirty="0">
                <a:solidFill>
                  <a:srgbClr val="000000"/>
                </a:solidFill>
              </a:rPr>
              <a:t>日起施行。</a:t>
            </a:r>
            <a:endParaRPr lang="zh-CN" altLang="en-US" dirty="0">
              <a:solidFill>
                <a:srgbClr val="000000"/>
              </a:solidFill>
            </a:endParaRPr>
          </a:p>
          <a:p>
            <a:pPr indent="276860"/>
            <a:endParaRPr lang="zh-CN" altLang="en-US"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pPr indent="276860"/>
            <a:r>
              <a:rPr lang="zh-CN" altLang="en-US" dirty="0">
                <a:solidFill>
                  <a:srgbClr val="000000"/>
                </a:solidFill>
              </a:rPr>
              <a:t>（</a:t>
            </a:r>
            <a:r>
              <a:rPr lang="en-US" altLang="zh-CN" dirty="0">
                <a:solidFill>
                  <a:srgbClr val="000000"/>
                </a:solidFill>
              </a:rPr>
              <a:t>3</a:t>
            </a:r>
            <a:r>
              <a:rPr lang="zh-CN" altLang="en-US" dirty="0">
                <a:solidFill>
                  <a:srgbClr val="000000"/>
                </a:solidFill>
              </a:rPr>
              <a:t>）特有岗位证书的施工现场管理人员不少于</a:t>
            </a:r>
            <a:r>
              <a:rPr lang="en-US" altLang="zh-CN" dirty="0">
                <a:solidFill>
                  <a:srgbClr val="000000"/>
                </a:solidFill>
              </a:rPr>
              <a:t>20</a:t>
            </a:r>
            <a:r>
              <a:rPr lang="zh-CN" altLang="en-US" dirty="0">
                <a:solidFill>
                  <a:srgbClr val="000000"/>
                </a:solidFill>
              </a:rPr>
              <a:t>人，且施工员、质量员、安全员、材料员、资料员等人员齐全。</a:t>
            </a:r>
            <a:endParaRPr lang="zh-CN" altLang="en-US" dirty="0">
              <a:solidFill>
                <a:srgbClr val="000000"/>
              </a:solidFill>
            </a:endParaRPr>
          </a:p>
          <a:p>
            <a:pPr indent="276860"/>
            <a:r>
              <a:rPr lang="zh-CN" altLang="en-US" dirty="0">
                <a:solidFill>
                  <a:srgbClr val="000000"/>
                </a:solidFill>
              </a:rPr>
              <a:t>（</a:t>
            </a:r>
            <a:r>
              <a:rPr lang="en-US" altLang="zh-CN" dirty="0">
                <a:solidFill>
                  <a:srgbClr val="000000"/>
                </a:solidFill>
              </a:rPr>
              <a:t>4</a:t>
            </a:r>
            <a:r>
              <a:rPr lang="zh-CN" altLang="en-US" dirty="0">
                <a:solidFill>
                  <a:srgbClr val="000000"/>
                </a:solidFill>
              </a:rPr>
              <a:t>）经考核或培训合格的中级工以上技术工人不少于</a:t>
            </a:r>
            <a:r>
              <a:rPr lang="en-US" altLang="zh-CN" dirty="0">
                <a:solidFill>
                  <a:srgbClr val="000000"/>
                </a:solidFill>
              </a:rPr>
              <a:t>30</a:t>
            </a:r>
            <a:r>
              <a:rPr lang="zh-CN" altLang="en-US" dirty="0">
                <a:solidFill>
                  <a:srgbClr val="000000"/>
                </a:solidFill>
              </a:rPr>
              <a:t>人。</a:t>
            </a:r>
            <a:endParaRPr lang="en-US" altLang="zh-CN" dirty="0">
              <a:solidFill>
                <a:srgbClr val="000000"/>
              </a:solidFill>
            </a:endParaRPr>
          </a:p>
          <a:p>
            <a:pPr indent="276860"/>
            <a:r>
              <a:rPr lang="en-US" altLang="zh-CN" dirty="0">
                <a:solidFill>
                  <a:srgbClr val="000000"/>
                </a:solidFill>
              </a:rPr>
              <a:t>17.1.3</a:t>
            </a:r>
            <a:r>
              <a:rPr lang="zh-CN" altLang="en-US" dirty="0">
                <a:solidFill>
                  <a:srgbClr val="000000"/>
                </a:solidFill>
              </a:rPr>
              <a:t>企业工程业绩</a:t>
            </a:r>
            <a:endParaRPr lang="zh-CN" altLang="en-US" dirty="0">
              <a:solidFill>
                <a:srgbClr val="000000"/>
              </a:solidFill>
            </a:endParaRPr>
          </a:p>
          <a:p>
            <a:pPr indent="276860"/>
            <a:r>
              <a:rPr lang="zh-CN" altLang="en-US" dirty="0">
                <a:solidFill>
                  <a:srgbClr val="000000"/>
                </a:solidFill>
              </a:rPr>
              <a:t>近</a:t>
            </a:r>
            <a:r>
              <a:rPr lang="en-US" altLang="zh-CN" dirty="0">
                <a:solidFill>
                  <a:srgbClr val="000000"/>
                </a:solidFill>
              </a:rPr>
              <a:t>5</a:t>
            </a:r>
            <a:r>
              <a:rPr lang="zh-CN" altLang="en-US" dirty="0">
                <a:solidFill>
                  <a:srgbClr val="000000"/>
                </a:solidFill>
              </a:rPr>
              <a:t>年承担过</a:t>
            </a:r>
            <a:r>
              <a:rPr lang="en-US" altLang="zh-CN" dirty="0">
                <a:solidFill>
                  <a:srgbClr val="000000"/>
                </a:solidFill>
              </a:rPr>
              <a:t>2</a:t>
            </a:r>
            <a:r>
              <a:rPr lang="zh-CN" altLang="en-US" dirty="0">
                <a:solidFill>
                  <a:srgbClr val="000000"/>
                </a:solidFill>
              </a:rPr>
              <a:t>项单体建筑面积</a:t>
            </a:r>
            <a:r>
              <a:rPr lang="en-US" altLang="zh-CN" dirty="0">
                <a:solidFill>
                  <a:srgbClr val="000000"/>
                </a:solidFill>
              </a:rPr>
              <a:t>4</a:t>
            </a:r>
            <a:r>
              <a:rPr lang="zh-CN" altLang="en-US" dirty="0">
                <a:solidFill>
                  <a:srgbClr val="000000"/>
                </a:solidFill>
              </a:rPr>
              <a:t>万平方米以上消防设施工程（每项工程均包含火灾自动报警系统、自动灭火系统和防烟排烟系统）的施工，工程质量合格。</a:t>
            </a:r>
            <a:endParaRPr lang="zh-CN" altLang="en-US" dirty="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478205" y="3056240"/>
            <a:ext cx="3707260" cy="1014730"/>
          </a:xfrm>
          <a:prstGeom prst="rect">
            <a:avLst/>
          </a:prstGeom>
        </p:spPr>
        <p:txBody>
          <a:bodyPr wrap="square">
            <a:spAutoFit/>
          </a:bodyPr>
          <a:lstStyle/>
          <a:p>
            <a:pPr algn="r" eaLnBrk="0" hangingPunct="0"/>
            <a:r>
              <a:rPr lang="zh-CN" sz="6000" spc="-150" dirty="0">
                <a:solidFill>
                  <a:srgbClr val="E8000A"/>
                </a:solidFill>
                <a:latin typeface="方正粗宋简体" panose="03000509000000000000" pitchFamily="65" charset="-122"/>
                <a:ea typeface="方正粗宋简体" panose="03000509000000000000" pitchFamily="65" charset="-122"/>
                <a:cs typeface="汉仪文黑-85W" panose="00020600040101010101" charset="-122"/>
              </a:rPr>
              <a:t>感谢倾听</a:t>
            </a:r>
            <a:r>
              <a:rPr lang="en-US" altLang="zh-CN" sz="6000" spc="-150" dirty="0">
                <a:solidFill>
                  <a:srgbClr val="E8000A"/>
                </a:solidFill>
                <a:latin typeface="方正粗宋简体" panose="03000509000000000000" pitchFamily="65" charset="-122"/>
                <a:ea typeface="方正粗宋简体" panose="03000509000000000000" pitchFamily="65" charset="-122"/>
                <a:cs typeface="汉仪文黑-85W" panose="00020600040101010101" charset="-122"/>
              </a:rPr>
              <a:t>!</a:t>
            </a:r>
            <a:endParaRPr lang="zh-CN" sz="6000" spc="-150" dirty="0">
              <a:solidFill>
                <a:srgbClr val="E8000A"/>
              </a:solidFill>
              <a:latin typeface="方正粗宋简体" panose="03000509000000000000" pitchFamily="65" charset="-122"/>
              <a:ea typeface="方正粗宋简体" panose="03000509000000000000" pitchFamily="65" charset="-122"/>
              <a:cs typeface="汉仪文黑-85W" panose="00020600040101010101" charset="-122"/>
            </a:endParaRPr>
          </a:p>
        </p:txBody>
      </p:sp>
      <p:sp>
        <p:nvSpPr>
          <p:cNvPr id="33" name="矩形 32"/>
          <p:cNvSpPr/>
          <p:nvPr/>
        </p:nvSpPr>
        <p:spPr>
          <a:xfrm>
            <a:off x="6752400" y="2132910"/>
            <a:ext cx="3158870" cy="923330"/>
          </a:xfrm>
          <a:prstGeom prst="rect">
            <a:avLst/>
          </a:prstGeom>
        </p:spPr>
        <p:txBody>
          <a:bodyPr wrap="square">
            <a:spAutoFit/>
          </a:bodyPr>
          <a:lstStyle/>
          <a:p>
            <a:pPr algn="r" eaLnBrk="0" hangingPunct="0"/>
            <a:r>
              <a:rPr lang="en-US" altLang="zh-CN" sz="5400" cap="all" spc="-150" dirty="0">
                <a:solidFill>
                  <a:srgbClr val="E8000A"/>
                </a:solidFill>
                <a:uFillTx/>
                <a:latin typeface="方正粗宋简体" panose="03000509000000000000" pitchFamily="65" charset="-122"/>
                <a:ea typeface="方正粗宋简体" panose="03000509000000000000" pitchFamily="65" charset="-122"/>
                <a:cs typeface="汉仪文黑-85W" panose="00020600040101010101" charset="-122"/>
              </a:rPr>
              <a:t>Thanks</a:t>
            </a:r>
            <a:endParaRPr lang="en-US" altLang="zh-CN" sz="5400" cap="all" spc="-150" dirty="0">
              <a:solidFill>
                <a:srgbClr val="E8000A"/>
              </a:solidFill>
              <a:uFillTx/>
              <a:latin typeface="方正粗宋简体" panose="03000509000000000000" pitchFamily="65" charset="-122"/>
              <a:ea typeface="方正粗宋简体" panose="03000509000000000000" pitchFamily="65" charset="-122"/>
              <a:cs typeface="汉仪文黑-85W" panose="00020600040101010101" charset="-122"/>
            </a:endParaRPr>
          </a:p>
        </p:txBody>
      </p:sp>
      <p:grpSp>
        <p:nvGrpSpPr>
          <p:cNvPr id="2" name="组合 1"/>
          <p:cNvGrpSpPr/>
          <p:nvPr/>
        </p:nvGrpSpPr>
        <p:grpSpPr>
          <a:xfrm>
            <a:off x="-24425" y="0"/>
            <a:ext cx="5544385" cy="6858000"/>
            <a:chOff x="0" y="0"/>
            <a:chExt cx="10397" cy="10800"/>
          </a:xfrm>
        </p:grpSpPr>
        <p:sp>
          <p:nvSpPr>
            <p:cNvPr id="6" name="任意多边形 5"/>
            <p:cNvSpPr/>
            <p:nvPr/>
          </p:nvSpPr>
          <p:spPr>
            <a:xfrm>
              <a:off x="0" y="0"/>
              <a:ext cx="10108" cy="10799"/>
            </a:xfrm>
            <a:custGeom>
              <a:avLst/>
              <a:gdLst>
                <a:gd name="connsiteX0" fmla="*/ 0 w 10693"/>
                <a:gd name="connsiteY0" fmla="*/ 0 h 10799"/>
                <a:gd name="connsiteX1" fmla="*/ 8336 w 10693"/>
                <a:gd name="connsiteY1" fmla="*/ 0 h 10799"/>
                <a:gd name="connsiteX2" fmla="*/ 8329 w 10693"/>
                <a:gd name="connsiteY2" fmla="*/ 38 h 10799"/>
                <a:gd name="connsiteX3" fmla="*/ 6931 w 10693"/>
                <a:gd name="connsiteY3" fmla="*/ 4892 h 10799"/>
                <a:gd name="connsiteX4" fmla="*/ 10690 w 10693"/>
                <a:gd name="connsiteY4" fmla="*/ 10782 h 10799"/>
                <a:gd name="connsiteX5" fmla="*/ 10693 w 10693"/>
                <a:gd name="connsiteY5" fmla="*/ 10799 h 10799"/>
                <a:gd name="connsiteX6" fmla="*/ 0 w 10693"/>
                <a:gd name="connsiteY6" fmla="*/ 10799 h 10799"/>
                <a:gd name="connsiteX7" fmla="*/ 0 w 10693"/>
                <a:gd name="connsiteY7" fmla="*/ 0 h 1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3" h="10799">
                  <a:moveTo>
                    <a:pt x="0" y="0"/>
                  </a:moveTo>
                  <a:lnTo>
                    <a:pt x="8336" y="0"/>
                  </a:lnTo>
                  <a:lnTo>
                    <a:pt x="8329" y="38"/>
                  </a:lnTo>
                  <a:cubicBezTo>
                    <a:pt x="8074" y="1389"/>
                    <a:pt x="6864" y="3039"/>
                    <a:pt x="6931" y="4892"/>
                  </a:cubicBezTo>
                  <a:cubicBezTo>
                    <a:pt x="6975" y="7561"/>
                    <a:pt x="10307" y="8280"/>
                    <a:pt x="10690" y="10782"/>
                  </a:cubicBezTo>
                  <a:lnTo>
                    <a:pt x="10693" y="10799"/>
                  </a:lnTo>
                  <a:lnTo>
                    <a:pt x="0" y="10799"/>
                  </a:lnTo>
                  <a:lnTo>
                    <a:pt x="0" y="0"/>
                  </a:lnTo>
                  <a:close/>
                </a:path>
              </a:pathLst>
            </a:cu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cs typeface="汉仪旗黑-55简" panose="00020600040101010101" charset="-128"/>
              </a:endParaRPr>
            </a:p>
          </p:txBody>
        </p:sp>
        <p:sp>
          <p:nvSpPr>
            <p:cNvPr id="3" name="任意多边形 2"/>
            <p:cNvSpPr/>
            <p:nvPr/>
          </p:nvSpPr>
          <p:spPr>
            <a:xfrm>
              <a:off x="6549" y="0"/>
              <a:ext cx="3848" cy="10799"/>
            </a:xfrm>
            <a:custGeom>
              <a:avLst/>
              <a:gdLst>
                <a:gd name="connsiteX0" fmla="*/ 1390 w 4261"/>
                <a:gd name="connsiteY0" fmla="*/ 0 h 10799"/>
                <a:gd name="connsiteX1" fmla="*/ 1921 w 4261"/>
                <a:gd name="connsiteY1" fmla="*/ 0 h 10799"/>
                <a:gd name="connsiteX2" fmla="*/ 1915 w 4261"/>
                <a:gd name="connsiteY2" fmla="*/ 38 h 10799"/>
                <a:gd name="connsiteX3" fmla="*/ 286 w 4261"/>
                <a:gd name="connsiteY3" fmla="*/ 4826 h 10799"/>
                <a:gd name="connsiteX4" fmla="*/ 4247 w 4261"/>
                <a:gd name="connsiteY4" fmla="*/ 10782 h 10799"/>
                <a:gd name="connsiteX5" fmla="*/ 4250 w 4261"/>
                <a:gd name="connsiteY5" fmla="*/ 10799 h 10799"/>
                <a:gd name="connsiteX6" fmla="*/ 3719 w 4261"/>
                <a:gd name="connsiteY6" fmla="*/ 10799 h 10799"/>
                <a:gd name="connsiteX7" fmla="*/ 3716 w 4261"/>
                <a:gd name="connsiteY7" fmla="*/ 10782 h 10799"/>
                <a:gd name="connsiteX8" fmla="*/ 3 w 4261"/>
                <a:gd name="connsiteY8" fmla="*/ 4892 h 10799"/>
                <a:gd name="connsiteX9" fmla="*/ 1384 w 4261"/>
                <a:gd name="connsiteY9" fmla="*/ 38 h 10799"/>
                <a:gd name="connsiteX10" fmla="*/ 1390 w 4261"/>
                <a:gd name="connsiteY10" fmla="*/ 0 h 1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20" h="10799">
                  <a:moveTo>
                    <a:pt x="1390" y="0"/>
                  </a:moveTo>
                  <a:lnTo>
                    <a:pt x="1680" y="0"/>
                  </a:lnTo>
                  <a:lnTo>
                    <a:pt x="1674" y="38"/>
                  </a:lnTo>
                  <a:cubicBezTo>
                    <a:pt x="1422" y="1389"/>
                    <a:pt x="-22" y="2973"/>
                    <a:pt x="45" y="4826"/>
                  </a:cubicBezTo>
                  <a:cubicBezTo>
                    <a:pt x="88" y="7495"/>
                    <a:pt x="4300" y="7892"/>
                    <a:pt x="4006" y="10782"/>
                  </a:cubicBezTo>
                  <a:lnTo>
                    <a:pt x="4009" y="10799"/>
                  </a:lnTo>
                  <a:lnTo>
                    <a:pt x="3719" y="10799"/>
                  </a:lnTo>
                  <a:lnTo>
                    <a:pt x="3716" y="10782"/>
                  </a:lnTo>
                  <a:cubicBezTo>
                    <a:pt x="3337" y="8280"/>
                    <a:pt x="46" y="7561"/>
                    <a:pt x="3" y="4892"/>
                  </a:cubicBezTo>
                  <a:cubicBezTo>
                    <a:pt x="-64" y="3039"/>
                    <a:pt x="1132" y="1389"/>
                    <a:pt x="1384" y="38"/>
                  </a:cubicBezTo>
                  <a:lnTo>
                    <a:pt x="1390" y="0"/>
                  </a:lnTo>
                  <a:close/>
                </a:path>
              </a:pathLst>
            </a:custGeom>
            <a:solidFill>
              <a:srgbClr val="E8000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cs typeface="汉仪旗黑-55简" panose="00020600040101010101" charset="-128"/>
              </a:endParaRPr>
            </a:p>
          </p:txBody>
        </p:sp>
        <p:sp>
          <p:nvSpPr>
            <p:cNvPr id="10" name="任意多边形 9"/>
            <p:cNvSpPr/>
            <p:nvPr/>
          </p:nvSpPr>
          <p:spPr>
            <a:xfrm>
              <a:off x="0" y="1"/>
              <a:ext cx="10108" cy="10799"/>
            </a:xfrm>
            <a:custGeom>
              <a:avLst/>
              <a:gdLst>
                <a:gd name="connsiteX0" fmla="*/ 0 w 10693"/>
                <a:gd name="connsiteY0" fmla="*/ 0 h 10799"/>
                <a:gd name="connsiteX1" fmla="*/ 8336 w 10693"/>
                <a:gd name="connsiteY1" fmla="*/ 0 h 10799"/>
                <a:gd name="connsiteX2" fmla="*/ 8329 w 10693"/>
                <a:gd name="connsiteY2" fmla="*/ 38 h 10799"/>
                <a:gd name="connsiteX3" fmla="*/ 6931 w 10693"/>
                <a:gd name="connsiteY3" fmla="*/ 4892 h 10799"/>
                <a:gd name="connsiteX4" fmla="*/ 10690 w 10693"/>
                <a:gd name="connsiteY4" fmla="*/ 10782 h 10799"/>
                <a:gd name="connsiteX5" fmla="*/ 10693 w 10693"/>
                <a:gd name="connsiteY5" fmla="*/ 10799 h 10799"/>
                <a:gd name="connsiteX6" fmla="*/ 0 w 10693"/>
                <a:gd name="connsiteY6" fmla="*/ 10799 h 10799"/>
                <a:gd name="connsiteX7" fmla="*/ 0 w 10693"/>
                <a:gd name="connsiteY7" fmla="*/ 0 h 1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3" h="10799">
                  <a:moveTo>
                    <a:pt x="0" y="0"/>
                  </a:moveTo>
                  <a:lnTo>
                    <a:pt x="8336" y="0"/>
                  </a:lnTo>
                  <a:lnTo>
                    <a:pt x="8329" y="38"/>
                  </a:lnTo>
                  <a:cubicBezTo>
                    <a:pt x="8074" y="1389"/>
                    <a:pt x="6864" y="3039"/>
                    <a:pt x="6931" y="4892"/>
                  </a:cubicBezTo>
                  <a:cubicBezTo>
                    <a:pt x="6975" y="7561"/>
                    <a:pt x="10307" y="8280"/>
                    <a:pt x="10690" y="10782"/>
                  </a:cubicBezTo>
                  <a:lnTo>
                    <a:pt x="10693" y="10799"/>
                  </a:lnTo>
                  <a:lnTo>
                    <a:pt x="0" y="10799"/>
                  </a:lnTo>
                  <a:lnTo>
                    <a:pt x="0" y="0"/>
                  </a:lnTo>
                  <a:close/>
                </a:path>
              </a:pathLst>
            </a:custGeom>
            <a:gradFill rotWithShape="1">
              <a:gsLst>
                <a:gs pos="50000">
                  <a:srgbClr val="F4000B">
                    <a:alpha val="0"/>
                  </a:srgbClr>
                </a:gs>
                <a:gs pos="99000">
                  <a:srgbClr val="F4000B">
                    <a:alpha val="28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cs typeface="汉仪旗黑-55简" panose="00020600040101010101" charset="-128"/>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pPr indent="276860"/>
            <a:r>
              <a:rPr lang="en-US" altLang="zh-CN" dirty="0">
                <a:solidFill>
                  <a:srgbClr val="000000"/>
                </a:solidFill>
              </a:rPr>
              <a:t>17.2</a:t>
            </a:r>
            <a:r>
              <a:rPr lang="zh-CN" altLang="en-US" dirty="0">
                <a:solidFill>
                  <a:srgbClr val="000000"/>
                </a:solidFill>
              </a:rPr>
              <a:t>二级资质标准</a:t>
            </a:r>
            <a:endParaRPr lang="en-US" altLang="zh-CN" dirty="0">
              <a:solidFill>
                <a:srgbClr val="000000"/>
              </a:solidFill>
            </a:endParaRPr>
          </a:p>
          <a:p>
            <a:pPr indent="276860"/>
            <a:r>
              <a:rPr lang="en-US" altLang="zh-CN" dirty="0">
                <a:solidFill>
                  <a:srgbClr val="000000"/>
                </a:solidFill>
              </a:rPr>
              <a:t>17.2.1 </a:t>
            </a:r>
            <a:r>
              <a:rPr lang="zh-CN" altLang="en-US" dirty="0">
                <a:solidFill>
                  <a:srgbClr val="000000"/>
                </a:solidFill>
              </a:rPr>
              <a:t>企业资产</a:t>
            </a:r>
            <a:endParaRPr lang="en-US" altLang="zh-CN" dirty="0">
              <a:solidFill>
                <a:srgbClr val="000000"/>
              </a:solidFill>
            </a:endParaRPr>
          </a:p>
          <a:p>
            <a:pPr indent="276860"/>
            <a:r>
              <a:rPr lang="zh-CN" altLang="en-US" dirty="0">
                <a:solidFill>
                  <a:srgbClr val="000000"/>
                </a:solidFill>
              </a:rPr>
              <a:t>净资产 </a:t>
            </a:r>
            <a:r>
              <a:rPr lang="en-US" altLang="zh-CN" dirty="0">
                <a:solidFill>
                  <a:srgbClr val="000000"/>
                </a:solidFill>
              </a:rPr>
              <a:t>600 </a:t>
            </a:r>
            <a:r>
              <a:rPr lang="zh-CN" altLang="en-US" dirty="0">
                <a:solidFill>
                  <a:srgbClr val="000000"/>
                </a:solidFill>
              </a:rPr>
              <a:t>万元以上。</a:t>
            </a:r>
            <a:endParaRPr lang="en-US" altLang="zh-CN" dirty="0"/>
          </a:p>
          <a:p>
            <a:pPr indent="276860"/>
            <a:r>
              <a:rPr lang="en-US" altLang="zh-CN" dirty="0">
                <a:solidFill>
                  <a:srgbClr val="000000"/>
                </a:solidFill>
              </a:rPr>
              <a:t>17.2.2</a:t>
            </a:r>
            <a:r>
              <a:rPr lang="zh-CN" altLang="en-US" dirty="0">
                <a:solidFill>
                  <a:srgbClr val="000000"/>
                </a:solidFill>
              </a:rPr>
              <a:t>企业主要人员</a:t>
            </a:r>
            <a:endParaRPr lang="en-US" altLang="zh-CN" dirty="0">
              <a:solidFill>
                <a:srgbClr val="000000"/>
              </a:solidFill>
            </a:endParaRPr>
          </a:p>
          <a:p>
            <a:pPr indent="276860"/>
            <a:r>
              <a:rPr lang="en-US" altLang="zh-CN" dirty="0">
                <a:solidFill>
                  <a:srgbClr val="000000"/>
                </a:solidFill>
              </a:rPr>
              <a:t>(1)</a:t>
            </a:r>
            <a:r>
              <a:rPr lang="zh-CN" altLang="en-US" dirty="0">
                <a:solidFill>
                  <a:srgbClr val="000000"/>
                </a:solidFill>
              </a:rPr>
              <a:t>机电工程专业注册建造师不少于 </a:t>
            </a:r>
            <a:r>
              <a:rPr lang="en-US" altLang="zh-CN" dirty="0">
                <a:solidFill>
                  <a:srgbClr val="000000"/>
                </a:solidFill>
              </a:rPr>
              <a:t>3 </a:t>
            </a:r>
            <a:r>
              <a:rPr lang="zh-CN" altLang="en-US" dirty="0">
                <a:solidFill>
                  <a:srgbClr val="000000"/>
                </a:solidFill>
              </a:rPr>
              <a:t>人。</a:t>
            </a:r>
            <a:endParaRPr lang="en-US" altLang="zh-CN" dirty="0">
              <a:solidFill>
                <a:srgbClr val="000000"/>
              </a:solidFill>
            </a:endParaRPr>
          </a:p>
          <a:p>
            <a:pPr indent="276860"/>
            <a:r>
              <a:rPr lang="en-US" altLang="zh-CN" dirty="0">
                <a:solidFill>
                  <a:srgbClr val="000000"/>
                </a:solidFill>
              </a:rPr>
              <a:t>(2)</a:t>
            </a:r>
            <a:r>
              <a:rPr lang="zh-CN" altLang="en-US" dirty="0">
                <a:solidFill>
                  <a:srgbClr val="000000"/>
                </a:solidFill>
              </a:rPr>
              <a:t>技术负责人具有</a:t>
            </a:r>
            <a:r>
              <a:rPr lang="en-US" altLang="zh-CN" dirty="0">
                <a:solidFill>
                  <a:srgbClr val="000000"/>
                </a:solidFill>
              </a:rPr>
              <a:t>8 </a:t>
            </a:r>
            <a:r>
              <a:rPr lang="zh-CN" altLang="en-US" dirty="0">
                <a:solidFill>
                  <a:srgbClr val="000000"/>
                </a:solidFill>
              </a:rPr>
              <a:t>年以上从事消防设施工程施工技术管理工作经历，且具有工程序列高级职称或机电工程专业一级注册建造师执业资格，暖通、给排水、电气、自动化等专业中级以上职称人员不少于 </a:t>
            </a:r>
            <a:r>
              <a:rPr lang="en-US" altLang="zh-CN" dirty="0">
                <a:solidFill>
                  <a:srgbClr val="000000"/>
                </a:solidFill>
              </a:rPr>
              <a:t>6</a:t>
            </a:r>
            <a:r>
              <a:rPr lang="zh-CN" altLang="en-US" dirty="0">
                <a:solidFill>
                  <a:srgbClr val="000000"/>
                </a:solidFill>
              </a:rPr>
              <a:t>人，且专业齐全。</a:t>
            </a:r>
            <a:endParaRPr lang="zh-CN" altLang="en-US" dirty="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pPr indent="276860"/>
            <a:r>
              <a:rPr lang="en-US" altLang="zh-CN" dirty="0">
                <a:solidFill>
                  <a:srgbClr val="000000"/>
                </a:solidFill>
              </a:rPr>
              <a:t>(3) </a:t>
            </a:r>
            <a:r>
              <a:rPr lang="zh-CN" altLang="en-US" dirty="0">
                <a:solidFill>
                  <a:srgbClr val="000000"/>
                </a:solidFill>
              </a:rPr>
              <a:t>持有岗位证书的施工现场管理人员不少于 </a:t>
            </a:r>
            <a:r>
              <a:rPr lang="en-US" altLang="zh-CN" dirty="0">
                <a:solidFill>
                  <a:srgbClr val="000000"/>
                </a:solidFill>
              </a:rPr>
              <a:t>15 </a:t>
            </a:r>
            <a:r>
              <a:rPr lang="zh-CN" altLang="en-US" dirty="0">
                <a:solidFill>
                  <a:srgbClr val="000000"/>
                </a:solidFill>
              </a:rPr>
              <a:t>人，且施工员、质量员、安全员、材料员、资料员等人员齐全。</a:t>
            </a:r>
            <a:endParaRPr lang="en-US" altLang="zh-CN" dirty="0">
              <a:solidFill>
                <a:srgbClr val="000000"/>
              </a:solidFill>
            </a:endParaRPr>
          </a:p>
          <a:p>
            <a:pPr indent="276860"/>
            <a:r>
              <a:rPr lang="en-US" altLang="zh-CN" dirty="0">
                <a:solidFill>
                  <a:srgbClr val="000000"/>
                </a:solidFill>
              </a:rPr>
              <a:t>(4) </a:t>
            </a:r>
            <a:r>
              <a:rPr lang="zh-CN" altLang="en-US" dirty="0">
                <a:solidFill>
                  <a:srgbClr val="000000"/>
                </a:solidFill>
              </a:rPr>
              <a:t>经考核或培训合格的中级工以上技术工人不少于 </a:t>
            </a:r>
            <a:r>
              <a:rPr lang="en-US" altLang="zh-CN" dirty="0">
                <a:solidFill>
                  <a:srgbClr val="000000"/>
                </a:solidFill>
              </a:rPr>
              <a:t>20 </a:t>
            </a:r>
            <a:r>
              <a:rPr lang="zh-CN" altLang="en-US" dirty="0">
                <a:solidFill>
                  <a:srgbClr val="000000"/>
                </a:solidFill>
              </a:rPr>
              <a:t>人。</a:t>
            </a:r>
            <a:endParaRPr lang="en-US" altLang="zh-CN" dirty="0"/>
          </a:p>
          <a:p>
            <a:pPr indent="276860"/>
            <a:r>
              <a:rPr lang="en-US" altLang="zh-CN" dirty="0">
                <a:solidFill>
                  <a:srgbClr val="000000"/>
                </a:solidFill>
              </a:rPr>
              <a:t>(5) </a:t>
            </a:r>
            <a:r>
              <a:rPr lang="zh-CN" altLang="en-US" dirty="0">
                <a:solidFill>
                  <a:srgbClr val="000000"/>
                </a:solidFill>
              </a:rPr>
              <a:t>技术负责人 </a:t>
            </a:r>
            <a:r>
              <a:rPr lang="en-US" altLang="zh-CN" dirty="0">
                <a:solidFill>
                  <a:srgbClr val="000000"/>
                </a:solidFill>
              </a:rPr>
              <a:t>(</a:t>
            </a:r>
            <a:r>
              <a:rPr lang="zh-CN" altLang="en-US" dirty="0">
                <a:solidFill>
                  <a:srgbClr val="000000"/>
                </a:solidFill>
              </a:rPr>
              <a:t>或注册建造师</a:t>
            </a:r>
            <a:r>
              <a:rPr lang="en-US" altLang="zh-CN" dirty="0">
                <a:solidFill>
                  <a:srgbClr val="000000"/>
                </a:solidFill>
              </a:rPr>
              <a:t>) </a:t>
            </a:r>
            <a:r>
              <a:rPr lang="zh-CN" altLang="en-US" dirty="0">
                <a:solidFill>
                  <a:srgbClr val="000000"/>
                </a:solidFill>
              </a:rPr>
              <a:t>主持完成过本类别一级资质标准要求的工程业绩不少于 </a:t>
            </a:r>
            <a:r>
              <a:rPr lang="en-US" altLang="zh-CN" dirty="0">
                <a:solidFill>
                  <a:srgbClr val="000000"/>
                </a:solidFill>
              </a:rPr>
              <a:t>2 </a:t>
            </a:r>
            <a:r>
              <a:rPr lang="zh-CN" altLang="en-US" dirty="0">
                <a:solidFill>
                  <a:srgbClr val="000000"/>
                </a:solidFill>
              </a:rPr>
              <a:t>项。</a:t>
            </a:r>
            <a:endParaRPr lang="zh-CN" altLang="en-US"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pPr indent="276860"/>
            <a:r>
              <a:rPr lang="en-US" altLang="zh-CN" dirty="0">
                <a:solidFill>
                  <a:srgbClr val="000000"/>
                </a:solidFill>
              </a:rPr>
              <a:t>17.3</a:t>
            </a:r>
            <a:r>
              <a:rPr lang="zh-CN" altLang="en-US" dirty="0">
                <a:solidFill>
                  <a:srgbClr val="000000"/>
                </a:solidFill>
              </a:rPr>
              <a:t>承包工程范围</a:t>
            </a:r>
            <a:endParaRPr lang="en-US" altLang="zh-CN" dirty="0">
              <a:solidFill>
                <a:srgbClr val="000000"/>
              </a:solidFill>
            </a:endParaRPr>
          </a:p>
          <a:p>
            <a:pPr indent="276860"/>
            <a:r>
              <a:rPr lang="en-US" altLang="zh-CN" dirty="0"/>
              <a:t>17.3.1</a:t>
            </a:r>
            <a:r>
              <a:rPr lang="zh-CN" altLang="en-US" dirty="0"/>
              <a:t>一级资质</a:t>
            </a:r>
            <a:endParaRPr lang="en-US" altLang="zh-CN" dirty="0"/>
          </a:p>
          <a:p>
            <a:pPr indent="276860"/>
            <a:r>
              <a:rPr lang="zh-CN" altLang="en-US" dirty="0">
                <a:solidFill>
                  <a:srgbClr val="000000"/>
                </a:solidFill>
              </a:rPr>
              <a:t>可承担各类型消防设施工程的施工。</a:t>
            </a:r>
            <a:endParaRPr lang="en-US" altLang="zh-CN" dirty="0">
              <a:solidFill>
                <a:srgbClr val="000000"/>
              </a:solidFill>
            </a:endParaRPr>
          </a:p>
          <a:p>
            <a:pPr indent="276860"/>
            <a:r>
              <a:rPr lang="en-US" altLang="zh-CN" dirty="0"/>
              <a:t>17.3.2</a:t>
            </a:r>
            <a:r>
              <a:rPr lang="zh-CN" altLang="en-US" dirty="0"/>
              <a:t>二级资质</a:t>
            </a:r>
            <a:endParaRPr lang="en-US" altLang="zh-CN" dirty="0"/>
          </a:p>
          <a:p>
            <a:pPr indent="276860"/>
            <a:r>
              <a:rPr lang="zh-CN" altLang="en-US" dirty="0">
                <a:solidFill>
                  <a:srgbClr val="000000"/>
                </a:solidFill>
              </a:rPr>
              <a:t>可承担单体建筑面积</a:t>
            </a:r>
            <a:r>
              <a:rPr lang="en-US" altLang="zh-CN" dirty="0">
                <a:solidFill>
                  <a:srgbClr val="000000"/>
                </a:solidFill>
              </a:rPr>
              <a:t>5</a:t>
            </a:r>
            <a:r>
              <a:rPr lang="zh-CN" altLang="en-US" dirty="0">
                <a:solidFill>
                  <a:srgbClr val="000000"/>
                </a:solidFill>
              </a:rPr>
              <a:t>万平方米以下的下列消防设施工程的施工：</a:t>
            </a:r>
            <a:endParaRPr lang="zh-CN" altLang="en-US" dirty="0">
              <a:solidFill>
                <a:srgbClr val="000000"/>
              </a:solidFill>
            </a:endParaRPr>
          </a:p>
          <a:p>
            <a:pPr indent="276860"/>
            <a:r>
              <a:rPr lang="en-US" altLang="zh-CN" dirty="0">
                <a:solidFill>
                  <a:srgbClr val="000000"/>
                </a:solidFill>
              </a:rPr>
              <a:t>(1)</a:t>
            </a:r>
            <a:r>
              <a:rPr lang="zh-CN" altLang="en-US" dirty="0">
                <a:solidFill>
                  <a:srgbClr val="000000"/>
                </a:solidFill>
              </a:rPr>
              <a:t>一类高层民用建筑以外的民用建筑：</a:t>
            </a:r>
            <a:endParaRPr lang="zh-CN" altLang="en-US" dirty="0">
              <a:solidFill>
                <a:srgbClr val="000000"/>
              </a:solidFill>
            </a:endParaRPr>
          </a:p>
          <a:p>
            <a:pPr indent="276860"/>
            <a:r>
              <a:rPr lang="en-US" altLang="zh-CN" dirty="0">
                <a:solidFill>
                  <a:srgbClr val="000000"/>
                </a:solidFill>
              </a:rPr>
              <a:t>(2)</a:t>
            </a:r>
            <a:r>
              <a:rPr lang="zh-CN" altLang="en-US" dirty="0">
                <a:solidFill>
                  <a:srgbClr val="000000"/>
                </a:solidFill>
              </a:rPr>
              <a:t>火灾危险性丙类以下的厂房、仓库、储罐、堆场。</a:t>
            </a:r>
            <a:endParaRPr lang="zh-CN" altLang="en-US" dirty="0">
              <a:solidFill>
                <a:srgbClr val="000000"/>
              </a:solidFill>
            </a:endParaRPr>
          </a:p>
          <a:p>
            <a:pPr indent="276860"/>
            <a:r>
              <a:rPr lang="zh-CN" altLang="en-US" dirty="0">
                <a:solidFill>
                  <a:srgbClr val="000000"/>
                </a:solidFill>
              </a:rPr>
              <a:t>注：民用建筑的分类，厂房、仓库、储罐、堆场火灾危险性的划分，依据</a:t>
            </a:r>
            <a:r>
              <a:rPr lang="en-US" altLang="zh-CN" dirty="0">
                <a:solidFill>
                  <a:srgbClr val="000000"/>
                </a:solidFill>
              </a:rPr>
              <a:t>《</a:t>
            </a:r>
            <a:r>
              <a:rPr lang="zh-CN" altLang="en-US" dirty="0">
                <a:solidFill>
                  <a:srgbClr val="000000"/>
                </a:solidFill>
              </a:rPr>
              <a:t>建筑设计防火规范</a:t>
            </a:r>
            <a:r>
              <a:rPr lang="en-US" altLang="zh-CN" dirty="0">
                <a:solidFill>
                  <a:srgbClr val="000000"/>
                </a:solidFill>
              </a:rPr>
              <a:t>》</a:t>
            </a:r>
            <a:r>
              <a:rPr lang="zh-CN" altLang="en-US" dirty="0">
                <a:solidFill>
                  <a:srgbClr val="000000"/>
                </a:solidFill>
              </a:rPr>
              <a:t>（</a:t>
            </a:r>
            <a:r>
              <a:rPr lang="en-US" altLang="zh-CN" dirty="0">
                <a:solidFill>
                  <a:srgbClr val="000000"/>
                </a:solidFill>
              </a:rPr>
              <a:t>GB50016-2014</a:t>
            </a:r>
            <a:r>
              <a:rPr lang="zh-CN" altLang="en-US" dirty="0">
                <a:solidFill>
                  <a:srgbClr val="000000"/>
                </a:solidFill>
              </a:rPr>
              <a:t>）确定。</a:t>
            </a:r>
            <a:endParaRPr lang="zh-CN" altLang="en-US"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pPr indent="276860"/>
            <a:r>
              <a:rPr lang="zh-CN" altLang="en-US" dirty="0">
                <a:solidFill>
                  <a:srgbClr val="000000"/>
                </a:solidFill>
              </a:rPr>
              <a:t>第一章  总则</a:t>
            </a:r>
            <a:endParaRPr lang="zh-CN" altLang="en-US" dirty="0">
              <a:solidFill>
                <a:srgbClr val="000000"/>
              </a:solidFill>
            </a:endParaRPr>
          </a:p>
          <a:p>
            <a:pPr indent="276860"/>
            <a:r>
              <a:rPr lang="zh-CN" altLang="en-US" dirty="0">
                <a:solidFill>
                  <a:srgbClr val="000000"/>
                </a:solidFill>
              </a:rPr>
              <a:t>第一条  为规范社会消防技术服务活动，维护消防技术服务市场秩序，促进提高消防技术服务质量，根据</a:t>
            </a:r>
            <a:r>
              <a:rPr lang="en-US" altLang="zh-CN" dirty="0">
                <a:solidFill>
                  <a:srgbClr val="000000"/>
                </a:solidFill>
              </a:rPr>
              <a:t>《</a:t>
            </a:r>
            <a:r>
              <a:rPr lang="zh-CN" altLang="en-US" dirty="0">
                <a:solidFill>
                  <a:srgbClr val="000000"/>
                </a:solidFill>
              </a:rPr>
              <a:t>中华人民共和国消防法</a:t>
            </a:r>
            <a:r>
              <a:rPr lang="en-US" altLang="zh-CN" dirty="0">
                <a:solidFill>
                  <a:srgbClr val="000000"/>
                </a:solidFill>
              </a:rPr>
              <a:t>》</a:t>
            </a:r>
            <a:r>
              <a:rPr lang="zh-CN" altLang="en-US" dirty="0">
                <a:solidFill>
                  <a:srgbClr val="000000"/>
                </a:solidFill>
              </a:rPr>
              <a:t>，制定本规定。</a:t>
            </a:r>
            <a:endParaRPr lang="zh-CN" altLang="en-US" dirty="0">
              <a:solidFill>
                <a:srgbClr val="000000"/>
              </a:solidFill>
            </a:endParaRPr>
          </a:p>
          <a:p>
            <a:pPr indent="276860"/>
            <a:r>
              <a:rPr lang="zh-CN" altLang="en-US" dirty="0">
                <a:solidFill>
                  <a:srgbClr val="000000"/>
                </a:solidFill>
              </a:rPr>
              <a:t>第二条  在中华人民共和国境内从事社会消防技术服务活动、对消防技术服务机构实施监督管理，适用本规定。</a:t>
            </a:r>
            <a:endParaRPr lang="zh-CN" altLang="en-US" dirty="0">
              <a:solidFill>
                <a:srgbClr val="000000"/>
              </a:solidFill>
            </a:endParaRPr>
          </a:p>
          <a:p>
            <a:pPr indent="276860"/>
            <a:r>
              <a:rPr lang="zh-CN" altLang="en-US" dirty="0">
                <a:solidFill>
                  <a:srgbClr val="000000"/>
                </a:solidFill>
              </a:rPr>
              <a:t>本规定所称消防技术服务机构是指从事消防设施维护保养检测、消防安全评估等社会消防技术服务活动的企业。</a:t>
            </a:r>
            <a:endParaRPr lang="zh-CN" altLang="en-US" dirty="0">
              <a:solidFill>
                <a:srgbClr val="000000"/>
              </a:solidFill>
            </a:endParaRPr>
          </a:p>
          <a:p>
            <a:pPr indent="276860"/>
            <a:endParaRPr lang="zh-CN" altLang="en-US" dirty="0">
              <a:solidFill>
                <a:srgbClr val="000000"/>
              </a:solidFill>
            </a:endParaRPr>
          </a:p>
        </p:txBody>
      </p:sp>
      <p:sp>
        <p:nvSpPr>
          <p:cNvPr id="5" name="标题 4"/>
          <p:cNvSpPr>
            <a:spLocks noGrp="1"/>
          </p:cNvSpPr>
          <p:nvPr>
            <p:ph type="title"/>
          </p:nvPr>
        </p:nvSpPr>
        <p:spPr/>
        <p:txBody>
          <a:bodyPr/>
          <a:lstStyle/>
          <a:p>
            <a:r>
              <a:rPr lang="en-US" altLang="zh-CN" dirty="0"/>
              <a:t>《</a:t>
            </a:r>
            <a:r>
              <a:rPr lang="zh-CN" altLang="zh-CN" sz="1800" b="1" kern="0" spc="40" dirty="0">
                <a:effectLst/>
                <a:ea typeface="Microsoft YaHei UI" panose="020B0503020204020204" pitchFamily="34" charset="-122"/>
                <a:cs typeface="宋体" panose="02010600030101010101" pitchFamily="2" charset="-122"/>
              </a:rPr>
              <a:t>社会消防技术服务管理规定</a:t>
            </a:r>
            <a:r>
              <a:rPr lang="en-US" altLang="zh-CN" dirty="0"/>
              <a:t>》</a:t>
            </a:r>
            <a:r>
              <a:rPr lang="zh-CN" altLang="en-US" dirty="0"/>
              <a:t>应急管理部令第</a:t>
            </a:r>
            <a:r>
              <a:rPr lang="en-US" altLang="zh-CN" dirty="0"/>
              <a:t>7</a:t>
            </a:r>
            <a:r>
              <a:rPr lang="zh-CN" altLang="en-US" dirty="0"/>
              <a:t>号</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pPr indent="276860"/>
            <a:r>
              <a:rPr lang="zh-CN" altLang="en-US" dirty="0">
                <a:solidFill>
                  <a:srgbClr val="000000"/>
                </a:solidFill>
              </a:rPr>
              <a:t>第三条  消防技术服务机构及其从业人员开展社会消防技术服务活动应当遵循客观独立、合法公正、诚实信用的原则。</a:t>
            </a:r>
            <a:endParaRPr lang="zh-CN" altLang="en-US" dirty="0">
              <a:solidFill>
                <a:srgbClr val="000000"/>
              </a:solidFill>
            </a:endParaRPr>
          </a:p>
          <a:p>
            <a:pPr indent="276860"/>
            <a:r>
              <a:rPr lang="zh-CN" altLang="en-US" dirty="0">
                <a:solidFill>
                  <a:srgbClr val="000000"/>
                </a:solidFill>
              </a:rPr>
              <a:t>本规定所称消防技术服务从业人员，是指依法取得注册消防工程师资格并在消防技术服务机构中执业的专业技术人员，以及按照有关规定取得相应消防行业特有工种职业资格，在消防技术服务机构中从事社会消防技术服务活动的人员。</a:t>
            </a:r>
            <a:endParaRPr lang="zh-CN" altLang="en-US" dirty="0">
              <a:solidFill>
                <a:srgbClr val="000000"/>
              </a:solidFill>
            </a:endParaRPr>
          </a:p>
          <a:p>
            <a:pPr indent="276860"/>
            <a:r>
              <a:rPr lang="zh-CN" altLang="en-US" dirty="0">
                <a:solidFill>
                  <a:srgbClr val="000000"/>
                </a:solidFill>
              </a:rPr>
              <a:t>第四条  消防技术服务行业组织应当加强行业自律管理，规范从业行为，促进提升服务质量。</a:t>
            </a:r>
            <a:endParaRPr lang="zh-CN" altLang="en-US" dirty="0">
              <a:solidFill>
                <a:srgbClr val="000000"/>
              </a:solidFill>
            </a:endParaRPr>
          </a:p>
          <a:p>
            <a:pPr indent="276860"/>
            <a:r>
              <a:rPr lang="zh-CN" altLang="en-US" dirty="0">
                <a:solidFill>
                  <a:srgbClr val="000000"/>
                </a:solidFill>
              </a:rPr>
              <a:t>消防技术服务行业组织不得从事营利性社会消防技术服务活动，不得从事或者通过消防技术服务机构进行行业垄断。</a:t>
            </a:r>
            <a:endParaRPr lang="zh-CN" altLang="en-US" dirty="0">
              <a:solidFill>
                <a:srgbClr val="000000"/>
              </a:solidFill>
            </a:endParaRPr>
          </a:p>
          <a:p>
            <a:pPr indent="276860"/>
            <a:endParaRPr lang="zh-CN" altLang="en-US"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pPr indent="276860"/>
            <a:r>
              <a:rPr lang="zh-CN" altLang="en-US" dirty="0">
                <a:solidFill>
                  <a:srgbClr val="000000"/>
                </a:solidFill>
              </a:rPr>
              <a:t>第二章  从业条件</a:t>
            </a:r>
            <a:endParaRPr lang="en-US" altLang="zh-CN" dirty="0">
              <a:solidFill>
                <a:srgbClr val="000000"/>
              </a:solidFill>
            </a:endParaRPr>
          </a:p>
          <a:p>
            <a:pPr indent="276860"/>
            <a:r>
              <a:rPr lang="zh-CN" altLang="en-US" dirty="0">
                <a:solidFill>
                  <a:srgbClr val="000000"/>
                </a:solidFill>
              </a:rPr>
              <a:t>第五条  从事消防设施维护保养检测的消防技术服务机构，应当具备下列条件：</a:t>
            </a:r>
            <a:endParaRPr lang="zh-CN" altLang="en-US" dirty="0">
              <a:solidFill>
                <a:srgbClr val="000000"/>
              </a:solidFill>
            </a:endParaRPr>
          </a:p>
          <a:p>
            <a:pPr indent="276860"/>
            <a:r>
              <a:rPr lang="zh-CN" altLang="en-US" dirty="0">
                <a:solidFill>
                  <a:srgbClr val="000000"/>
                </a:solidFill>
              </a:rPr>
              <a:t>（一）取得企业法人资格；</a:t>
            </a:r>
            <a:endParaRPr lang="zh-CN" altLang="en-US" dirty="0">
              <a:solidFill>
                <a:srgbClr val="000000"/>
              </a:solidFill>
            </a:endParaRPr>
          </a:p>
          <a:p>
            <a:pPr indent="276860"/>
            <a:r>
              <a:rPr lang="zh-CN" altLang="en-US" dirty="0">
                <a:solidFill>
                  <a:srgbClr val="000000"/>
                </a:solidFill>
              </a:rPr>
              <a:t>（二）工作场所建筑面积不少于</a:t>
            </a:r>
            <a:r>
              <a:rPr lang="en-US" altLang="zh-CN" dirty="0">
                <a:solidFill>
                  <a:srgbClr val="000000"/>
                </a:solidFill>
              </a:rPr>
              <a:t>200</a:t>
            </a:r>
            <a:r>
              <a:rPr lang="zh-CN" altLang="en-US" dirty="0">
                <a:solidFill>
                  <a:srgbClr val="000000"/>
                </a:solidFill>
              </a:rPr>
              <a:t>平方米；</a:t>
            </a:r>
            <a:endParaRPr lang="zh-CN" altLang="en-US" dirty="0">
              <a:solidFill>
                <a:srgbClr val="000000"/>
              </a:solidFill>
            </a:endParaRPr>
          </a:p>
          <a:p>
            <a:pPr indent="276860"/>
            <a:r>
              <a:rPr lang="zh-CN" altLang="en-US" dirty="0">
                <a:solidFill>
                  <a:srgbClr val="000000"/>
                </a:solidFill>
              </a:rPr>
              <a:t>（三）消防技术服务基础设备和消防设施维护保养检测设备配备符合有关规定要求；</a:t>
            </a:r>
            <a:endParaRPr lang="zh-CN" altLang="en-US" dirty="0">
              <a:solidFill>
                <a:srgbClr val="000000"/>
              </a:solidFill>
            </a:endParaRPr>
          </a:p>
          <a:p>
            <a:pPr indent="276860"/>
            <a:r>
              <a:rPr lang="zh-CN" altLang="en-US" dirty="0">
                <a:solidFill>
                  <a:srgbClr val="000000"/>
                </a:solidFill>
              </a:rPr>
              <a:t>（四）注册消防工程师不少于</a:t>
            </a:r>
            <a:r>
              <a:rPr lang="en-US" altLang="zh-CN" dirty="0">
                <a:solidFill>
                  <a:srgbClr val="000000"/>
                </a:solidFill>
              </a:rPr>
              <a:t>2</a:t>
            </a:r>
            <a:r>
              <a:rPr lang="zh-CN" altLang="en-US" dirty="0">
                <a:solidFill>
                  <a:srgbClr val="000000"/>
                </a:solidFill>
              </a:rPr>
              <a:t>人，其中一级注册消防工程师不少于</a:t>
            </a:r>
            <a:r>
              <a:rPr lang="en-US" altLang="zh-CN" dirty="0">
                <a:solidFill>
                  <a:srgbClr val="000000"/>
                </a:solidFill>
              </a:rPr>
              <a:t>1</a:t>
            </a:r>
            <a:r>
              <a:rPr lang="zh-CN" altLang="en-US" dirty="0">
                <a:solidFill>
                  <a:srgbClr val="000000"/>
                </a:solidFill>
              </a:rPr>
              <a:t>人；</a:t>
            </a:r>
            <a:endParaRPr lang="zh-CN" altLang="en-US" dirty="0">
              <a:solidFill>
                <a:srgbClr val="000000"/>
              </a:solidFill>
            </a:endParaRPr>
          </a:p>
          <a:p>
            <a:pPr indent="276860"/>
            <a:r>
              <a:rPr lang="zh-CN" altLang="en-US" dirty="0">
                <a:solidFill>
                  <a:srgbClr val="000000"/>
                </a:solidFill>
              </a:rPr>
              <a:t>（五）取得消防设施操作员国家职业资格证书的人员不少于</a:t>
            </a:r>
            <a:r>
              <a:rPr lang="en-US" altLang="zh-CN" dirty="0">
                <a:solidFill>
                  <a:srgbClr val="000000"/>
                </a:solidFill>
              </a:rPr>
              <a:t>6</a:t>
            </a:r>
            <a:r>
              <a:rPr lang="zh-CN" altLang="en-US" dirty="0">
                <a:solidFill>
                  <a:srgbClr val="000000"/>
                </a:solidFill>
              </a:rPr>
              <a:t>人，其中中级技能等级以上的不少于</a:t>
            </a:r>
            <a:r>
              <a:rPr lang="en-US" altLang="zh-CN" dirty="0">
                <a:solidFill>
                  <a:srgbClr val="000000"/>
                </a:solidFill>
              </a:rPr>
              <a:t>2</a:t>
            </a:r>
            <a:r>
              <a:rPr lang="zh-CN" altLang="en-US" dirty="0">
                <a:solidFill>
                  <a:srgbClr val="000000"/>
                </a:solidFill>
              </a:rPr>
              <a:t>人；</a:t>
            </a:r>
            <a:endParaRPr lang="zh-CN" altLang="en-US" dirty="0">
              <a:solidFill>
                <a:srgbClr val="000000"/>
              </a:solidFill>
            </a:endParaRPr>
          </a:p>
          <a:p>
            <a:pPr indent="276860"/>
            <a:r>
              <a:rPr lang="zh-CN" altLang="en-US" dirty="0">
                <a:solidFill>
                  <a:srgbClr val="000000"/>
                </a:solidFill>
              </a:rPr>
              <a:t>（六）健全的质量管理体系。</a:t>
            </a:r>
            <a:endParaRPr lang="zh-CN" altLang="en-US" dirty="0">
              <a:solidFill>
                <a:srgbClr val="000000"/>
              </a:solidFill>
            </a:endParaRPr>
          </a:p>
          <a:p>
            <a:pPr indent="276860"/>
            <a:endParaRPr lang="zh-CN" altLang="en-US" dirty="0">
              <a:solidFill>
                <a:srgbClr val="000000"/>
              </a:solidFill>
            </a:endParaRPr>
          </a:p>
        </p:txBody>
      </p:sp>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commondata" val="eyJoZGlkIjoiMjM4ZDIzZTkxZjUzYzMwNGI4NzEyMTQ1MDUyODdiOWYifQ=="/>
</p:tagLst>
</file>

<file path=ppt/theme/theme1.xml><?xml version="1.0" encoding="utf-8"?>
<a:theme xmlns:a="http://schemas.openxmlformats.org/drawingml/2006/main" name="19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oc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汉仪旗黑-55简"/>
        <a:ea typeface="汉仪旗黑-55简"/>
        <a:cs typeface=""/>
      </a:majorFont>
      <a:minorFont>
        <a:latin typeface="汉仪旗黑-55简"/>
        <a:ea typeface="汉仪旗黑-55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5754</Words>
  <Application>WPS 演示</Application>
  <PresentationFormat>宽屏</PresentationFormat>
  <Paragraphs>207</Paragraphs>
  <Slides>30</Slides>
  <Notes>5</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30</vt:i4>
      </vt:variant>
    </vt:vector>
  </HeadingPairs>
  <TitlesOfParts>
    <vt:vector size="44" baseType="lpstr">
      <vt:lpstr>Arial</vt:lpstr>
      <vt:lpstr>宋体</vt:lpstr>
      <vt:lpstr>Wingdings</vt:lpstr>
      <vt:lpstr>方正粗宋简体</vt:lpstr>
      <vt:lpstr>微软雅黑</vt:lpstr>
      <vt:lpstr>汉仪旗黑-55简</vt:lpstr>
      <vt:lpstr>黑体</vt:lpstr>
      <vt:lpstr>华文行楷</vt:lpstr>
      <vt:lpstr>Microsoft YaHei UI</vt:lpstr>
      <vt:lpstr>Arial Unicode MS</vt:lpstr>
      <vt:lpstr>汉仪文黑-85W</vt:lpstr>
      <vt:lpstr>Calibri</vt:lpstr>
      <vt:lpstr>19_Office 主题​​</vt:lpstr>
      <vt:lpstr>docer</vt:lpstr>
      <vt:lpstr>PowerPoint 演示文稿</vt:lpstr>
      <vt:lpstr>消防设施工程专业承包资质标准</vt:lpstr>
      <vt:lpstr>PowerPoint 演示文稿</vt:lpstr>
      <vt:lpstr>PowerPoint 演示文稿</vt:lpstr>
      <vt:lpstr>PowerPoint 演示文稿</vt:lpstr>
      <vt:lpstr>PowerPoint 演示文稿</vt:lpstr>
      <vt:lpstr>《社会消防技术服务管理规定》应急管理部令第7号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-MookGeng</cp:lastModifiedBy>
  <cp:revision>591</cp:revision>
  <dcterms:created xsi:type="dcterms:W3CDTF">2021-10-22T09:50:00Z</dcterms:created>
  <dcterms:modified xsi:type="dcterms:W3CDTF">2023-12-13T01:47:26Z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684AC16E52E14E50AA4499F3043742D3_13</vt:lpwstr>
  </property>
</Properties>
</file>